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sldIdLst>
    <p:sldId id="256" r:id="rId2"/>
    <p:sldId id="257" r:id="rId3"/>
    <p:sldId id="258" r:id="rId4"/>
    <p:sldId id="262" r:id="rId5"/>
    <p:sldId id="260" r:id="rId6"/>
    <p:sldId id="259" r:id="rId7"/>
    <p:sldId id="261" r:id="rId8"/>
    <p:sldId id="267" r:id="rId9"/>
    <p:sldId id="263" r:id="rId10"/>
    <p:sldId id="264" r:id="rId11"/>
    <p:sldId id="268" r:id="rId12"/>
    <p:sldId id="269" r:id="rId13"/>
    <p:sldId id="277" r:id="rId14"/>
    <p:sldId id="265" r:id="rId15"/>
    <p:sldId id="270" r:id="rId16"/>
    <p:sldId id="276" r:id="rId17"/>
    <p:sldId id="274" r:id="rId18"/>
    <p:sldId id="275" r:id="rId19"/>
    <p:sldId id="278" r:id="rId20"/>
    <p:sldId id="266" r:id="rId21"/>
    <p:sldId id="279" r:id="rId22"/>
    <p:sldId id="280" r:id="rId23"/>
    <p:sldId id="282" r:id="rId24"/>
    <p:sldId id="283" r:id="rId25"/>
    <p:sldId id="287" r:id="rId26"/>
    <p:sldId id="285" r:id="rId27"/>
    <p:sldId id="288" r:id="rId28"/>
    <p:sldId id="289" r:id="rId29"/>
    <p:sldId id="286" r:id="rId30"/>
    <p:sldId id="284" r:id="rId31"/>
    <p:sldId id="290" r:id="rId32"/>
    <p:sldId id="291" r:id="rId33"/>
    <p:sldId id="292" r:id="rId34"/>
    <p:sldId id="298" r:id="rId35"/>
    <p:sldId id="297" r:id="rId36"/>
    <p:sldId id="293" r:id="rId37"/>
    <p:sldId id="294" r:id="rId38"/>
    <p:sldId id="295" r:id="rId39"/>
    <p:sldId id="296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admila Day" initials="rd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180" autoAdjust="0"/>
  </p:normalViewPr>
  <p:slideViewPr>
    <p:cSldViewPr>
      <p:cViewPr varScale="1">
        <p:scale>
          <a:sx n="64" d="100"/>
          <a:sy n="64" d="100"/>
        </p:scale>
        <p:origin x="-108" y="-8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4.xlsx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5.xlsx"/><Relationship Id="rId1" Type="http://schemas.openxmlformats.org/officeDocument/2006/relationships/themeOverride" Target="../theme/themeOverrid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CA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20856388164131"/>
          <c:y val="4.6463048581446197E-2"/>
          <c:w val="0.80571217342165302"/>
          <c:h val="0.8407425831509980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numRef>
              <c:f>Sheet1!$A$2:$A$10</c:f>
              <c:numCache>
                <c:formatCode>General</c:formatCode>
                <c:ptCount val="9"/>
                <c:pt idx="0">
                  <c:v>0</c:v>
                </c:pt>
                <c:pt idx="1">
                  <c:v>6</c:v>
                </c:pt>
                <c:pt idx="2">
                  <c:v>12</c:v>
                </c:pt>
                <c:pt idx="3">
                  <c:v>18</c:v>
                </c:pt>
                <c:pt idx="4">
                  <c:v>24</c:v>
                </c:pt>
                <c:pt idx="5">
                  <c:v>30</c:v>
                </c:pt>
                <c:pt idx="6">
                  <c:v>36</c:v>
                </c:pt>
                <c:pt idx="7">
                  <c:v>42</c:v>
                </c:pt>
                <c:pt idx="8">
                  <c:v>48</c:v>
                </c:pt>
              </c:numCache>
            </c:numRef>
          </c:cat>
          <c:val>
            <c:numRef>
              <c:f>Sheet1!$B$2:$B$10</c:f>
              <c:numCache>
                <c:formatCode>General</c:formatCode>
                <c:ptCount val="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6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6822144"/>
        <c:axId val="66823680"/>
      </c:barChart>
      <c:catAx>
        <c:axId val="668221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12700">
            <a:solidFill>
              <a:schemeClr val="tx1"/>
            </a:solidFill>
          </a:ln>
        </c:spPr>
        <c:txPr>
          <a:bodyPr/>
          <a:lstStyle/>
          <a:p>
            <a:pPr>
              <a:defRPr sz="1400"/>
            </a:pPr>
            <a:endParaRPr lang="en-US"/>
          </a:p>
        </c:txPr>
        <c:crossAx val="668236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6823680"/>
        <c:scaling>
          <c:orientation val="minMax"/>
          <c:max val="1"/>
          <c:min val="0.6"/>
        </c:scaling>
        <c:delete val="0"/>
        <c:axPos val="l"/>
        <c:numFmt formatCode="#,##0.0" sourceLinked="0"/>
        <c:majorTickMark val="out"/>
        <c:minorTickMark val="none"/>
        <c:tickLblPos val="nextTo"/>
        <c:spPr>
          <a:ln w="12700">
            <a:solidFill>
              <a:schemeClr val="tx1"/>
            </a:solidFill>
          </a:ln>
        </c:spPr>
        <c:txPr>
          <a:bodyPr/>
          <a:lstStyle/>
          <a:p>
            <a:pPr>
              <a:defRPr sz="1400"/>
            </a:pPr>
            <a:endParaRPr lang="en-US"/>
          </a:p>
        </c:txPr>
        <c:crossAx val="66822144"/>
        <c:crosses val="autoZero"/>
        <c:crossBetween val="midCat"/>
        <c:majorUnit val="0.1"/>
        <c:minorUnit val="0.02"/>
      </c:valAx>
      <c:spPr>
        <a:gradFill flip="none" rotWithShape="1">
          <a:gsLst>
            <a:gs pos="0">
              <a:sysClr val="window" lastClr="FFFFFF"/>
            </a:gs>
            <a:gs pos="65000">
              <a:srgbClr val="FCFEFA">
                <a:alpha val="0"/>
              </a:srgbClr>
            </a:gs>
          </a:gsLst>
          <a:lin ang="18600000" scaled="0"/>
          <a:tileRect/>
        </a:gradFill>
      </c:spPr>
    </c:plotArea>
    <c:plotVisOnly val="1"/>
    <c:dispBlanksAs val="gap"/>
    <c:showDLblsOverMax val="0"/>
  </c:chart>
  <c:spPr>
    <a:ln w="12700">
      <a:noFill/>
    </a:ln>
  </c:spPr>
  <c:txPr>
    <a:bodyPr/>
    <a:lstStyle/>
    <a:p>
      <a:pPr>
        <a:defRPr sz="1200">
          <a:solidFill>
            <a:srgbClr val="000000"/>
          </a:solidFill>
        </a:defRPr>
      </a:pPr>
      <a:endParaRPr lang="en-U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CA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20856388164131"/>
          <c:y val="4.6463048581446197E-2"/>
          <c:w val="0.80571217342165302"/>
          <c:h val="0.8407425831509980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numRef>
              <c:f>Sheet1!$A$2:$A$10</c:f>
              <c:numCache>
                <c:formatCode>General</c:formatCode>
                <c:ptCount val="9"/>
                <c:pt idx="0">
                  <c:v>0</c:v>
                </c:pt>
                <c:pt idx="1">
                  <c:v>6</c:v>
                </c:pt>
                <c:pt idx="2">
                  <c:v>12</c:v>
                </c:pt>
                <c:pt idx="3">
                  <c:v>18</c:v>
                </c:pt>
                <c:pt idx="4">
                  <c:v>24</c:v>
                </c:pt>
                <c:pt idx="5">
                  <c:v>30</c:v>
                </c:pt>
                <c:pt idx="6">
                  <c:v>36</c:v>
                </c:pt>
                <c:pt idx="7">
                  <c:v>42</c:v>
                </c:pt>
                <c:pt idx="8">
                  <c:v>48</c:v>
                </c:pt>
              </c:numCache>
            </c:numRef>
          </c:cat>
          <c:val>
            <c:numRef>
              <c:f>Sheet1!$B$2:$B$10</c:f>
              <c:numCache>
                <c:formatCode>General</c:formatCode>
                <c:ptCount val="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6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2836224"/>
        <c:axId val="72837760"/>
      </c:barChart>
      <c:catAx>
        <c:axId val="728362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12700">
            <a:solidFill>
              <a:schemeClr val="tx1"/>
            </a:solidFill>
          </a:ln>
        </c:spPr>
        <c:txPr>
          <a:bodyPr/>
          <a:lstStyle/>
          <a:p>
            <a:pPr>
              <a:defRPr sz="1400"/>
            </a:pPr>
            <a:endParaRPr lang="en-US"/>
          </a:p>
        </c:txPr>
        <c:crossAx val="728377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2837760"/>
        <c:scaling>
          <c:orientation val="minMax"/>
          <c:max val="1"/>
          <c:min val="0.6"/>
        </c:scaling>
        <c:delete val="0"/>
        <c:axPos val="l"/>
        <c:numFmt formatCode="#,##0.0" sourceLinked="0"/>
        <c:majorTickMark val="out"/>
        <c:minorTickMark val="none"/>
        <c:tickLblPos val="nextTo"/>
        <c:spPr>
          <a:ln w="12700">
            <a:solidFill>
              <a:schemeClr val="tx1"/>
            </a:solidFill>
          </a:ln>
        </c:spPr>
        <c:txPr>
          <a:bodyPr/>
          <a:lstStyle/>
          <a:p>
            <a:pPr>
              <a:defRPr sz="1400"/>
            </a:pPr>
            <a:endParaRPr lang="en-US"/>
          </a:p>
        </c:txPr>
        <c:crossAx val="72836224"/>
        <c:crosses val="autoZero"/>
        <c:crossBetween val="midCat"/>
        <c:majorUnit val="0.1"/>
        <c:minorUnit val="0.02"/>
      </c:valAx>
      <c:spPr>
        <a:gradFill flip="none" rotWithShape="1">
          <a:gsLst>
            <a:gs pos="0">
              <a:sysClr val="window" lastClr="FFFFFF"/>
            </a:gs>
            <a:gs pos="65000">
              <a:srgbClr val="FCFEFA">
                <a:alpha val="0"/>
              </a:srgbClr>
            </a:gs>
          </a:gsLst>
          <a:lin ang="18600000" scaled="0"/>
          <a:tileRect/>
        </a:gradFill>
      </c:spPr>
    </c:plotArea>
    <c:plotVisOnly val="1"/>
    <c:dispBlanksAs val="gap"/>
    <c:showDLblsOverMax val="0"/>
  </c:chart>
  <c:spPr>
    <a:ln w="12700">
      <a:noFill/>
    </a:ln>
  </c:spPr>
  <c:txPr>
    <a:bodyPr/>
    <a:lstStyle/>
    <a:p>
      <a:pPr>
        <a:defRPr sz="1200">
          <a:solidFill>
            <a:srgbClr val="000000"/>
          </a:solidFill>
        </a:defRPr>
      </a:pPr>
      <a:endParaRPr lang="en-U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CA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1584094700840999"/>
          <c:y val="3.3369069331209797E-2"/>
          <c:w val="0.83993155154295895"/>
          <c:h val="0.85389730738055503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 w="25400">
              <a:solidFill>
                <a:srgbClr val="9CC52D"/>
              </a:solidFill>
            </a:ln>
            <a:effectLst/>
          </c:spPr>
          <c:marker>
            <c:symbol val="circle"/>
            <c:size val="8"/>
            <c:spPr>
              <a:solidFill>
                <a:srgbClr val="9CC52D"/>
              </a:solidFill>
              <a:ln>
                <a:noFill/>
              </a:ln>
              <a:effectLst/>
            </c:spPr>
          </c:marker>
          <c:cat>
            <c:numRef>
              <c:f>Sheet1!$A$2:$A$9</c:f>
              <c:numCache>
                <c:formatCode>General</c:formatCode>
                <c:ptCount val="8"/>
                <c:pt idx="0">
                  <c:v>0</c:v>
                </c:pt>
                <c:pt idx="1">
                  <c:v>6</c:v>
                </c:pt>
                <c:pt idx="2">
                  <c:v>12</c:v>
                </c:pt>
                <c:pt idx="3">
                  <c:v>18</c:v>
                </c:pt>
                <c:pt idx="4">
                  <c:v>24</c:v>
                </c:pt>
                <c:pt idx="5">
                  <c:v>30</c:v>
                </c:pt>
                <c:pt idx="6">
                  <c:v>36</c:v>
                </c:pt>
                <c:pt idx="7">
                  <c:v>42</c:v>
                </c:pt>
              </c:numCache>
            </c:numRef>
          </c:cat>
          <c:val>
            <c:numRef>
              <c:f>Sheet1!$B$2:$B$9</c:f>
              <c:numCache>
                <c:formatCode>General</c:formatCode>
                <c:ptCount val="8"/>
                <c:pt idx="0">
                  <c:v>8.8000000000000007</c:v>
                </c:pt>
                <c:pt idx="1">
                  <c:v>8.6</c:v>
                </c:pt>
                <c:pt idx="2">
                  <c:v>9.1</c:v>
                </c:pt>
                <c:pt idx="3">
                  <c:v>9</c:v>
                </c:pt>
                <c:pt idx="4">
                  <c:v>9</c:v>
                </c:pt>
                <c:pt idx="5">
                  <c:v>8.7000000000000011</c:v>
                </c:pt>
                <c:pt idx="6">
                  <c:v>9</c:v>
                </c:pt>
                <c:pt idx="7">
                  <c:v>9.5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ln w="25400"/>
            <a:effectLst/>
          </c:spPr>
          <c:marker>
            <c:symbol val="square"/>
            <c:size val="8"/>
            <c:spPr>
              <a:solidFill>
                <a:srgbClr val="F36815"/>
              </a:solidFill>
              <a:ln>
                <a:noFill/>
              </a:ln>
              <a:effectLst/>
            </c:spPr>
          </c:marker>
          <c:cat>
            <c:numRef>
              <c:f>Sheet1!$A$2:$A$9</c:f>
              <c:numCache>
                <c:formatCode>General</c:formatCode>
                <c:ptCount val="8"/>
                <c:pt idx="0">
                  <c:v>0</c:v>
                </c:pt>
                <c:pt idx="1">
                  <c:v>6</c:v>
                </c:pt>
                <c:pt idx="2">
                  <c:v>12</c:v>
                </c:pt>
                <c:pt idx="3">
                  <c:v>18</c:v>
                </c:pt>
                <c:pt idx="4">
                  <c:v>24</c:v>
                </c:pt>
                <c:pt idx="5">
                  <c:v>30</c:v>
                </c:pt>
                <c:pt idx="6">
                  <c:v>36</c:v>
                </c:pt>
                <c:pt idx="7">
                  <c:v>42</c:v>
                </c:pt>
              </c:numCache>
            </c:numRef>
          </c:cat>
          <c:val>
            <c:numRef>
              <c:f>Sheet1!$C$2:$C$9</c:f>
              <c:numCache>
                <c:formatCode>General</c:formatCode>
                <c:ptCount val="8"/>
                <c:pt idx="0">
                  <c:v>8.3000000000000007</c:v>
                </c:pt>
                <c:pt idx="1">
                  <c:v>8.2000000000000011</c:v>
                </c:pt>
                <c:pt idx="2">
                  <c:v>8.1</c:v>
                </c:pt>
                <c:pt idx="3">
                  <c:v>8.1</c:v>
                </c:pt>
                <c:pt idx="4">
                  <c:v>7.7</c:v>
                </c:pt>
                <c:pt idx="5">
                  <c:v>7.7</c:v>
                </c:pt>
                <c:pt idx="6">
                  <c:v>7.6</c:v>
                </c:pt>
                <c:pt idx="7">
                  <c:v>8.6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2882816"/>
        <c:axId val="72884992"/>
      </c:lineChart>
      <c:catAx>
        <c:axId val="728828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12700">
            <a:solidFill>
              <a:schemeClr val="tx1"/>
            </a:solidFill>
          </a:ln>
        </c:spPr>
        <c:crossAx val="728849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2884992"/>
        <c:scaling>
          <c:orientation val="minMax"/>
          <c:max val="13"/>
          <c:min val="4"/>
        </c:scaling>
        <c:delete val="0"/>
        <c:axPos val="l"/>
        <c:numFmt formatCode="#,##0" sourceLinked="0"/>
        <c:majorTickMark val="out"/>
        <c:minorTickMark val="none"/>
        <c:tickLblPos val="nextTo"/>
        <c:spPr>
          <a:ln w="12700">
            <a:solidFill>
              <a:schemeClr val="tx1"/>
            </a:solidFill>
          </a:ln>
        </c:spPr>
        <c:crossAx val="72882816"/>
        <c:crosses val="autoZero"/>
        <c:crossBetween val="midCat"/>
        <c:majorUnit val="1"/>
        <c:minorUnit val="0.01"/>
      </c:valAx>
      <c:spPr>
        <a:gradFill flip="none" rotWithShape="1">
          <a:gsLst>
            <a:gs pos="0">
              <a:srgbClr val="FFFFFF"/>
            </a:gs>
            <a:gs pos="65000">
              <a:sysClr val="window" lastClr="FFFFFF">
                <a:alpha val="0"/>
              </a:sysClr>
            </a:gs>
          </a:gsLst>
          <a:lin ang="18600000" scaled="0"/>
          <a:tileRect/>
        </a:gradFill>
        <a:ln w="25400">
          <a:noFill/>
        </a:ln>
      </c:spPr>
    </c:plotArea>
    <c:plotVisOnly val="1"/>
    <c:dispBlanksAs val="gap"/>
    <c:showDLblsOverMax val="0"/>
  </c:chart>
  <c:spPr>
    <a:ln w="12700">
      <a:noFill/>
    </a:ln>
  </c:spPr>
  <c:txPr>
    <a:bodyPr/>
    <a:lstStyle/>
    <a:p>
      <a:pPr>
        <a:defRPr sz="1600">
          <a:solidFill>
            <a:srgbClr val="000000"/>
          </a:solidFill>
        </a:defRPr>
      </a:pPr>
      <a:endParaRPr lang="en-US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CA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7731285349894599"/>
          <c:y val="7.7179557357161893E-2"/>
          <c:w val="0.76533464566929099"/>
          <c:h val="0.6985220581708430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rgbClr val="3883C5"/>
            </a:solidFill>
            <a:effectLst/>
          </c:spPr>
          <c:invertIfNegative val="0"/>
          <c:cat>
            <c:numRef>
              <c:f>Sheet1!$A$2:$A$7</c:f>
              <c:numCache>
                <c:formatCode>General</c:formatCode>
                <c:ptCount val="6"/>
                <c:pt idx="0">
                  <c:v>0</c:v>
                </c:pt>
                <c:pt idx="1">
                  <c:v>5</c:v>
                </c:pt>
                <c:pt idx="2">
                  <c:v>10</c:v>
                </c:pt>
                <c:pt idx="3">
                  <c:v>15</c:v>
                </c:pt>
                <c:pt idx="4">
                  <c:v>20</c:v>
                </c:pt>
                <c:pt idx="5">
                  <c:v>25</c:v>
                </c:pt>
              </c:numCache>
            </c:numRef>
          </c:cat>
          <c:val>
            <c:numRef>
              <c:f>Sheet1!$B$2:$B$7</c:f>
              <c:numCache>
                <c:formatCode>General</c:formatCode>
                <c:ptCount val="6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0013184"/>
        <c:axId val="80014720"/>
      </c:barChart>
      <c:catAx>
        <c:axId val="800131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12700">
            <a:solidFill>
              <a:schemeClr val="tx1"/>
            </a:solidFill>
          </a:ln>
        </c:spPr>
        <c:txPr>
          <a:bodyPr rot="0"/>
          <a:lstStyle/>
          <a:p>
            <a:pPr>
              <a:defRPr sz="1200"/>
            </a:pPr>
            <a:endParaRPr lang="en-US"/>
          </a:p>
        </c:txPr>
        <c:crossAx val="800147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0014720"/>
        <c:scaling>
          <c:orientation val="minMax"/>
          <c:max val="1"/>
        </c:scaling>
        <c:delete val="0"/>
        <c:axPos val="l"/>
        <c:numFmt formatCode="#,##0.0" sourceLinked="0"/>
        <c:majorTickMark val="out"/>
        <c:minorTickMark val="none"/>
        <c:tickLblPos val="nextTo"/>
        <c:spPr>
          <a:ln w="12700">
            <a:solidFill>
              <a:schemeClr val="tx1"/>
            </a:solidFill>
          </a:ln>
        </c:spPr>
        <c:txPr>
          <a:bodyPr/>
          <a:lstStyle/>
          <a:p>
            <a:pPr>
              <a:defRPr sz="1400"/>
            </a:pPr>
            <a:endParaRPr lang="en-US"/>
          </a:p>
        </c:txPr>
        <c:crossAx val="80013184"/>
        <c:crosses val="autoZero"/>
        <c:crossBetween val="midCat"/>
        <c:majorUnit val="0.2"/>
        <c:minorUnit val="0.02"/>
      </c:valAx>
      <c:spPr>
        <a:gradFill flip="none" rotWithShape="1">
          <a:gsLst>
            <a:gs pos="0">
              <a:sysClr val="window" lastClr="FFFFFF"/>
            </a:gs>
            <a:gs pos="65000">
              <a:srgbClr val="FCFEFA">
                <a:alpha val="0"/>
              </a:srgbClr>
            </a:gs>
          </a:gsLst>
          <a:lin ang="18600000" scaled="0"/>
          <a:tileRect/>
        </a:gradFill>
      </c:spPr>
    </c:plotArea>
    <c:plotVisOnly val="1"/>
    <c:dispBlanksAs val="gap"/>
    <c:showDLblsOverMax val="0"/>
  </c:chart>
  <c:spPr>
    <a:ln w="12700">
      <a:noFill/>
    </a:ln>
  </c:spPr>
  <c:txPr>
    <a:bodyPr/>
    <a:lstStyle/>
    <a:p>
      <a:pPr>
        <a:defRPr sz="1200">
          <a:solidFill>
            <a:srgbClr val="000000"/>
          </a:solidFill>
        </a:defRPr>
      </a:pPr>
      <a:endParaRPr lang="en-US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CA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7731285349894599"/>
          <c:y val="7.7179557357161893E-2"/>
          <c:w val="0.76533464566929099"/>
          <c:h val="0.6985220581708430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rgbClr val="3883C5"/>
            </a:solidFill>
            <a:effectLst/>
          </c:spPr>
          <c:invertIfNegative val="0"/>
          <c:cat>
            <c:numRef>
              <c:f>Sheet1!$A$2:$A$7</c:f>
              <c:numCache>
                <c:formatCode>General</c:formatCode>
                <c:ptCount val="6"/>
                <c:pt idx="0">
                  <c:v>0</c:v>
                </c:pt>
                <c:pt idx="1">
                  <c:v>5</c:v>
                </c:pt>
                <c:pt idx="2">
                  <c:v>10</c:v>
                </c:pt>
                <c:pt idx="3">
                  <c:v>15</c:v>
                </c:pt>
                <c:pt idx="4">
                  <c:v>20</c:v>
                </c:pt>
                <c:pt idx="5">
                  <c:v>25</c:v>
                </c:pt>
              </c:numCache>
            </c:numRef>
          </c:cat>
          <c:val>
            <c:numRef>
              <c:f>Sheet1!$B$2:$B$7</c:f>
              <c:numCache>
                <c:formatCode>General</c:formatCode>
                <c:ptCount val="6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0106880"/>
        <c:axId val="90034944"/>
      </c:barChart>
      <c:catAx>
        <c:axId val="901068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12700">
            <a:solidFill>
              <a:schemeClr val="tx1"/>
            </a:solidFill>
          </a:ln>
        </c:spPr>
        <c:txPr>
          <a:bodyPr rot="0"/>
          <a:lstStyle/>
          <a:p>
            <a:pPr>
              <a:defRPr sz="1200"/>
            </a:pPr>
            <a:endParaRPr lang="en-US"/>
          </a:p>
        </c:txPr>
        <c:crossAx val="900349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0034944"/>
        <c:scaling>
          <c:orientation val="minMax"/>
          <c:max val="1"/>
        </c:scaling>
        <c:delete val="0"/>
        <c:axPos val="l"/>
        <c:numFmt formatCode="#,##0.0" sourceLinked="0"/>
        <c:majorTickMark val="out"/>
        <c:minorTickMark val="none"/>
        <c:tickLblPos val="nextTo"/>
        <c:spPr>
          <a:ln w="12700">
            <a:solidFill>
              <a:schemeClr val="tx1"/>
            </a:solidFill>
          </a:ln>
        </c:spPr>
        <c:txPr>
          <a:bodyPr/>
          <a:lstStyle/>
          <a:p>
            <a:pPr>
              <a:defRPr sz="1400"/>
            </a:pPr>
            <a:endParaRPr lang="en-US"/>
          </a:p>
        </c:txPr>
        <c:crossAx val="90106880"/>
        <c:crosses val="autoZero"/>
        <c:crossBetween val="midCat"/>
        <c:majorUnit val="0.2"/>
        <c:minorUnit val="0.02"/>
      </c:valAx>
      <c:spPr>
        <a:gradFill flip="none" rotWithShape="1">
          <a:gsLst>
            <a:gs pos="0">
              <a:sysClr val="window" lastClr="FFFFFF"/>
            </a:gs>
            <a:gs pos="65000">
              <a:srgbClr val="FCFEFA">
                <a:alpha val="0"/>
              </a:srgbClr>
            </a:gs>
          </a:gsLst>
          <a:lin ang="18600000" scaled="0"/>
          <a:tileRect/>
        </a:gradFill>
      </c:spPr>
    </c:plotArea>
    <c:plotVisOnly val="1"/>
    <c:dispBlanksAs val="gap"/>
    <c:showDLblsOverMax val="0"/>
  </c:chart>
  <c:spPr>
    <a:ln w="12700">
      <a:noFill/>
    </a:ln>
  </c:spPr>
  <c:txPr>
    <a:bodyPr/>
    <a:lstStyle/>
    <a:p>
      <a:pPr>
        <a:defRPr sz="1200">
          <a:solidFill>
            <a:srgbClr val="000000"/>
          </a:solidFill>
        </a:defRPr>
      </a:pPr>
      <a:endParaRPr lang="en-US"/>
    </a:p>
  </c:txPr>
  <c:externalData r:id="rId2">
    <c:autoUpdate val="0"/>
  </c:externalData>
</c:chartSpace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5-09-08T10:59:18.052" idx="1">
    <p:pos x="3172" y="3232"/>
    <p:text>Not in the publication but the comment can be made</p:text>
  </p:cm>
  <p:cm authorId="0" dt="2015-09-08T11:00:04.091" idx="2">
    <p:pos x="10" y="10"/>
    <p:text>Did not spend much time on ruxolitinib since it will be the topics of the meeting</p:tex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A35F15-717E-4A65-A294-861C99E43F9D}" type="datetimeFigureOut">
              <a:rPr lang="en-CA" smtClean="0"/>
              <a:t>23/11/2015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A3A038-91E6-4A3F-AF97-B45AE6A9939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023345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*A diagnosis of PV can be made without bone marrow biopsy if a patient meets the criteria for an increase in red blood cell volume (as defined in the 2008 WHO guidelines) and is JAK2 V617F / Exon 12 mutation-positive. Using less stringent hemoglobin level criteria mandate bone marrow biopsy. Further, biopsy is highly recommended since degree of fibrosis and cytogenetic analysis can carry valuable prognostic information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A3A038-91E6-4A3F-AF97-B45AE6A99391}" type="slidenum">
              <a:rPr lang="en-CA" smtClean="0"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533018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A3A038-91E6-4A3F-AF97-B45AE6A99391}" type="slidenum">
              <a:rPr lang="en-CA" smtClean="0"/>
              <a:t>12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27954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Marchioli</a:t>
            </a: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R, </a:t>
            </a:r>
            <a:r>
              <a:rPr lang="en-US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Finazzi</a:t>
            </a: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G, </a:t>
            </a:r>
            <a:r>
              <a:rPr lang="en-US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Specchia</a:t>
            </a: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G, et al; CYTO-PV Collaborative Group. Cardiovascular events and intensity of treatment in polycythemia vera. N </a:t>
            </a:r>
            <a:r>
              <a:rPr lang="en-US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Engl</a:t>
            </a: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J Med. 2013 Jan 3;368(1):22-33.</a:t>
            </a:r>
          </a:p>
          <a:p>
            <a:pPr eaLnBrk="1" hangingPunct="1"/>
            <a:endParaRPr lang="en-US" alt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en-US" alt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0134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 err="1" smtClean="0"/>
              <a:t>Marchioli</a:t>
            </a:r>
            <a:r>
              <a:rPr lang="en-CA" dirty="0" smtClean="0"/>
              <a:t> R, </a:t>
            </a:r>
            <a:r>
              <a:rPr lang="en-CA" dirty="0" err="1" smtClean="0"/>
              <a:t>Finazzi</a:t>
            </a:r>
            <a:r>
              <a:rPr lang="en-CA" dirty="0" smtClean="0"/>
              <a:t> G, </a:t>
            </a:r>
            <a:r>
              <a:rPr lang="en-CA" dirty="0" err="1" smtClean="0"/>
              <a:t>Specchia</a:t>
            </a:r>
            <a:r>
              <a:rPr lang="en-CA" dirty="0" smtClean="0"/>
              <a:t> G, et al; CYTO-PV Collaborative Group.</a:t>
            </a:r>
            <a:r>
              <a:rPr lang="en-CA" baseline="0" dirty="0" smtClean="0"/>
              <a:t> </a:t>
            </a:r>
            <a:r>
              <a:rPr lang="en-CA" dirty="0" smtClean="0"/>
              <a:t>Cardiovascular events and intensity of treatment in polycythemia vera. N </a:t>
            </a:r>
            <a:r>
              <a:rPr lang="en-CA" dirty="0" err="1" smtClean="0"/>
              <a:t>Engl</a:t>
            </a:r>
            <a:r>
              <a:rPr lang="en-CA" dirty="0" smtClean="0"/>
              <a:t> J Med. 2013 Jan 3;368(1):22-33.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CA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0D45E2-3A50-9B4A-BE46-035E9CBD2AD3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590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 err="1" smtClean="0"/>
              <a:t>Barosi</a:t>
            </a:r>
            <a:r>
              <a:rPr lang="en-CA" dirty="0" smtClean="0"/>
              <a:t> G, </a:t>
            </a:r>
            <a:r>
              <a:rPr lang="en-CA" dirty="0" err="1" smtClean="0"/>
              <a:t>Birgegard</a:t>
            </a:r>
            <a:r>
              <a:rPr lang="en-CA" dirty="0" smtClean="0"/>
              <a:t> G, </a:t>
            </a:r>
            <a:r>
              <a:rPr lang="en-CA" dirty="0" err="1" smtClean="0"/>
              <a:t>Finazzi</a:t>
            </a:r>
            <a:r>
              <a:rPr lang="en-CA" dirty="0" smtClean="0"/>
              <a:t> G, et al.</a:t>
            </a:r>
            <a:r>
              <a:rPr lang="en-CA" baseline="0" dirty="0" smtClean="0"/>
              <a:t> </a:t>
            </a:r>
            <a:r>
              <a:rPr lang="en-CA" dirty="0" smtClean="0"/>
              <a:t>A unified definition of clinical resistance and intolerance to </a:t>
            </a:r>
            <a:r>
              <a:rPr lang="en-CA" dirty="0" err="1" smtClean="0"/>
              <a:t>hydroxycarbamide</a:t>
            </a:r>
            <a:r>
              <a:rPr lang="en-CA" dirty="0" smtClean="0"/>
              <a:t> in </a:t>
            </a:r>
            <a:r>
              <a:rPr lang="en-CA" dirty="0" err="1" smtClean="0"/>
              <a:t>polycythaemia</a:t>
            </a:r>
            <a:r>
              <a:rPr lang="en-CA" dirty="0" smtClean="0"/>
              <a:t> vera and primary myelofibrosis: results of a European </a:t>
            </a:r>
            <a:r>
              <a:rPr lang="en-CA" dirty="0" err="1" smtClean="0"/>
              <a:t>LeukemiaNet</a:t>
            </a:r>
            <a:r>
              <a:rPr lang="en-CA" dirty="0" smtClean="0"/>
              <a:t> (ELN) consensus process. Br J </a:t>
            </a:r>
            <a:r>
              <a:rPr lang="en-CA" dirty="0" err="1" smtClean="0"/>
              <a:t>Haematol</a:t>
            </a:r>
            <a:r>
              <a:rPr lang="en-CA" dirty="0" smtClean="0"/>
              <a:t>. 2010;148(6):961-963. </a:t>
            </a:r>
          </a:p>
          <a:p>
            <a:endParaRPr lang="en-CA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0D45E2-3A50-9B4A-BE46-035E9CBD2AD3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5920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432465">
              <a:defRPr/>
            </a:pPr>
            <a:r>
              <a:rPr lang="en-CA" dirty="0" smtClean="0"/>
              <a:t>Alvarez-</a:t>
            </a:r>
            <a:r>
              <a:rPr lang="en-CA" dirty="0" err="1" smtClean="0"/>
              <a:t>Larrán</a:t>
            </a:r>
            <a:r>
              <a:rPr lang="en-CA" dirty="0" smtClean="0"/>
              <a:t> A1, Pereira A, Cervantes F, Arellano-Rodrigo E, Hernández-</a:t>
            </a:r>
            <a:r>
              <a:rPr lang="en-CA" dirty="0" err="1" smtClean="0"/>
              <a:t>Boluda</a:t>
            </a:r>
            <a:r>
              <a:rPr lang="en-CA" dirty="0" smtClean="0"/>
              <a:t> JC, Ferrer-</a:t>
            </a:r>
            <a:r>
              <a:rPr lang="en-CA" dirty="0" err="1" smtClean="0"/>
              <a:t>Marín</a:t>
            </a:r>
            <a:r>
              <a:rPr lang="en-CA" dirty="0" smtClean="0"/>
              <a:t> F, </a:t>
            </a:r>
            <a:r>
              <a:rPr lang="en-CA" dirty="0" err="1" smtClean="0"/>
              <a:t>Angona</a:t>
            </a:r>
            <a:r>
              <a:rPr lang="en-CA" dirty="0" smtClean="0"/>
              <a:t> A, Gómez M, </a:t>
            </a:r>
            <a:r>
              <a:rPr lang="en-CA" dirty="0" err="1" smtClean="0"/>
              <a:t>Muiña</a:t>
            </a:r>
            <a:r>
              <a:rPr lang="en-CA" dirty="0" smtClean="0"/>
              <a:t> B, </a:t>
            </a:r>
            <a:r>
              <a:rPr lang="en-CA" dirty="0" err="1" smtClean="0"/>
              <a:t>Guillén</a:t>
            </a:r>
            <a:r>
              <a:rPr lang="en-CA" dirty="0" smtClean="0"/>
              <a:t> H, </a:t>
            </a:r>
            <a:r>
              <a:rPr lang="en-CA" dirty="0" err="1" smtClean="0"/>
              <a:t>Teruel</a:t>
            </a:r>
            <a:r>
              <a:rPr lang="en-CA" dirty="0" smtClean="0"/>
              <a:t> A, </a:t>
            </a:r>
            <a:r>
              <a:rPr lang="en-CA" dirty="0" err="1" smtClean="0"/>
              <a:t>Bellosillo</a:t>
            </a:r>
            <a:r>
              <a:rPr lang="en-CA" dirty="0" smtClean="0"/>
              <a:t> B, </a:t>
            </a:r>
            <a:r>
              <a:rPr lang="en-CA" dirty="0" err="1" smtClean="0"/>
              <a:t>Burgaleta</a:t>
            </a:r>
            <a:r>
              <a:rPr lang="en-CA" dirty="0" smtClean="0"/>
              <a:t> C, Vicente V, </a:t>
            </a:r>
            <a:r>
              <a:rPr lang="en-CA" dirty="0" err="1" smtClean="0"/>
              <a:t>Besses</a:t>
            </a:r>
            <a:r>
              <a:rPr lang="en-CA" dirty="0" smtClean="0"/>
              <a:t> C.</a:t>
            </a:r>
            <a:r>
              <a:rPr lang="en-CA" baseline="0" dirty="0" smtClean="0"/>
              <a:t> </a:t>
            </a:r>
            <a:r>
              <a:rPr lang="en-CA" dirty="0" smtClean="0"/>
              <a:t>Assessment and prognostic value of the European </a:t>
            </a:r>
            <a:r>
              <a:rPr lang="en-CA" dirty="0" err="1" smtClean="0"/>
              <a:t>LeukemiaNet</a:t>
            </a:r>
            <a:r>
              <a:rPr lang="en-CA" dirty="0" smtClean="0"/>
              <a:t> criteria for </a:t>
            </a:r>
            <a:r>
              <a:rPr lang="en-CA" dirty="0" err="1" smtClean="0"/>
              <a:t>clinicohematologic</a:t>
            </a:r>
            <a:r>
              <a:rPr lang="en-CA" dirty="0" smtClean="0"/>
              <a:t> response, resistance, and intolerance to hydroxyurea in polycythemia vera. Blood. 2012 ;119(6):1363-9. </a:t>
            </a:r>
            <a:r>
              <a:rPr lang="en-CA" dirty="0" err="1" smtClean="0"/>
              <a:t>doi</a:t>
            </a:r>
            <a:r>
              <a:rPr lang="en-CA" dirty="0" smtClean="0"/>
              <a:t>: 10.1182/blood-2011-10-387787. </a:t>
            </a:r>
            <a:r>
              <a:rPr lang="en-CA" dirty="0" err="1" smtClean="0"/>
              <a:t>Epub</a:t>
            </a:r>
            <a:r>
              <a:rPr lang="en-CA" dirty="0" smtClean="0"/>
              <a:t> 2011 Dec 12.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F70E82-5C7A-774F-83FE-E28BA73163B2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9165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A0A32-6AC9-4AAA-84CE-812332236C4F}" type="datetimeFigureOut">
              <a:rPr lang="en-CA" smtClean="0"/>
              <a:t>23/11/2015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C16CA-DB21-4B2C-889F-41E1111B9477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32232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A0A32-6AC9-4AAA-84CE-812332236C4F}" type="datetimeFigureOut">
              <a:rPr lang="en-CA" smtClean="0"/>
              <a:t>23/11/2015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C16CA-DB21-4B2C-889F-41E1111B947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31924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A0A32-6AC9-4AAA-84CE-812332236C4F}" type="datetimeFigureOut">
              <a:rPr lang="en-CA" smtClean="0"/>
              <a:t>23/11/2015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C16CA-DB21-4B2C-889F-41E1111B947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171663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9810" y="274638"/>
            <a:ext cx="7678103" cy="1066482"/>
          </a:xfrm>
        </p:spPr>
        <p:txBody>
          <a:bodyPr/>
          <a:lstStyle>
            <a:lvl1pPr>
              <a:defRPr>
                <a:solidFill>
                  <a:srgbClr val="004080"/>
                </a:solidFill>
              </a:defRPr>
            </a:lvl1pPr>
          </a:lstStyle>
          <a:p>
            <a:r>
              <a:rPr lang="en-CA" dirty="0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1019810" y="1350574"/>
            <a:ext cx="7678103" cy="4981575"/>
          </a:xfrm>
        </p:spPr>
        <p:txBody>
          <a:bodyPr/>
          <a:lstStyle/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611813" y="6392445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MED/</a:t>
            </a:r>
            <a:r>
              <a:rPr lang="en-US" dirty="0" err="1" smtClean="0"/>
              <a:t>JAKp</a:t>
            </a:r>
            <a:r>
              <a:rPr lang="en-US" dirty="0" smtClean="0"/>
              <a:t>/0001</a:t>
            </a:r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2246958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A0A32-6AC9-4AAA-84CE-812332236C4F}" type="datetimeFigureOut">
              <a:rPr lang="en-CA" smtClean="0"/>
              <a:t>23/11/2015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C16CA-DB21-4B2C-889F-41E1111B947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71090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A0A32-6AC9-4AAA-84CE-812332236C4F}" type="datetimeFigureOut">
              <a:rPr lang="en-CA" smtClean="0"/>
              <a:t>23/11/2015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C16CA-DB21-4B2C-889F-41E1111B947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83768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A0A32-6AC9-4AAA-84CE-812332236C4F}" type="datetimeFigureOut">
              <a:rPr lang="en-CA" smtClean="0"/>
              <a:t>23/11/2015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C16CA-DB21-4B2C-889F-41E1111B947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09415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A0A32-6AC9-4AAA-84CE-812332236C4F}" type="datetimeFigureOut">
              <a:rPr lang="en-CA" smtClean="0"/>
              <a:t>23/11/2015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C16CA-DB21-4B2C-889F-41E1111B947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49806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A0A32-6AC9-4AAA-84CE-812332236C4F}" type="datetimeFigureOut">
              <a:rPr lang="en-CA" smtClean="0"/>
              <a:t>23/11/2015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C16CA-DB21-4B2C-889F-41E1111B947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48128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A0A32-6AC9-4AAA-84CE-812332236C4F}" type="datetimeFigureOut">
              <a:rPr lang="en-CA" smtClean="0"/>
              <a:t>23/11/2015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C16CA-DB21-4B2C-889F-41E1111B947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46733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A0A32-6AC9-4AAA-84CE-812332236C4F}" type="datetimeFigureOut">
              <a:rPr lang="en-CA" smtClean="0"/>
              <a:t>23/11/2015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C16CA-DB21-4B2C-889F-41E1111B947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88472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A0A32-6AC9-4AAA-84CE-812332236C4F}" type="datetimeFigureOut">
              <a:rPr lang="en-CA" smtClean="0"/>
              <a:t>23/11/2015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C16CA-DB21-4B2C-889F-41E1111B947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46244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9A0A32-6AC9-4AAA-84CE-812332236C4F}" type="datetimeFigureOut">
              <a:rPr lang="en-CA" smtClean="0"/>
              <a:t>23/11/2015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293413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7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4" Type="http://schemas.openxmlformats.org/officeDocument/2006/relationships/chart" Target="../charts/char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CA" sz="2800" b="1" dirty="0" smtClean="0"/>
              <a:t>Evolving Therapeutic Options for Polycythemia Vera: Perspectives of the Canadian Myeloproliferative Neoplasms (MPN) Group</a:t>
            </a:r>
            <a:endParaRPr lang="en-CA" sz="2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CA" sz="2000" dirty="0" err="1" smtClean="0"/>
              <a:t>Shireen</a:t>
            </a:r>
            <a:r>
              <a:rPr lang="en-CA" sz="2000" dirty="0" smtClean="0"/>
              <a:t> Sirhan, Lambert Busque, Lynda Foltz, </a:t>
            </a:r>
            <a:r>
              <a:rPr lang="en-CA" sz="2000" dirty="0" err="1" smtClean="0"/>
              <a:t>Kuljit</a:t>
            </a:r>
            <a:r>
              <a:rPr lang="en-CA" sz="2000" dirty="0" smtClean="0"/>
              <a:t> Grewal, Caroline Hamm, Nicole </a:t>
            </a:r>
            <a:r>
              <a:rPr lang="en-CA" sz="2000" dirty="0" err="1" smtClean="0"/>
              <a:t>Laferriere</a:t>
            </a:r>
            <a:r>
              <a:rPr lang="en-CA" sz="2000" dirty="0" smtClean="0"/>
              <a:t>, Pierre </a:t>
            </a:r>
            <a:r>
              <a:rPr lang="en-CA" sz="2000" dirty="0" err="1" smtClean="0"/>
              <a:t>Laneuville</a:t>
            </a:r>
            <a:r>
              <a:rPr lang="en-CA" sz="2000" dirty="0" smtClean="0"/>
              <a:t>, Brian Leber, Elena </a:t>
            </a:r>
            <a:r>
              <a:rPr lang="en-CA" sz="2000" dirty="0" err="1" smtClean="0"/>
              <a:t>Liew</a:t>
            </a:r>
            <a:r>
              <a:rPr lang="en-CA" sz="2000" dirty="0" smtClean="0"/>
              <a:t>, Harold J. Olney, Jaroslav Prchal, Anna </a:t>
            </a:r>
            <a:r>
              <a:rPr lang="en-CA" sz="2000" dirty="0" err="1" smtClean="0"/>
              <a:t>Porwit</a:t>
            </a:r>
            <a:r>
              <a:rPr lang="en-CA" sz="2000" dirty="0" smtClean="0"/>
              <a:t>, </a:t>
            </a:r>
            <a:r>
              <a:rPr lang="en-CA" sz="2000" dirty="0" err="1" smtClean="0"/>
              <a:t>Vikas</a:t>
            </a:r>
            <a:r>
              <a:rPr lang="en-CA" sz="2000" dirty="0" smtClean="0"/>
              <a:t> Gupta</a:t>
            </a:r>
            <a:endParaRPr lang="en-CA" sz="2000" dirty="0"/>
          </a:p>
        </p:txBody>
      </p:sp>
      <p:sp>
        <p:nvSpPr>
          <p:cNvPr id="4" name="Rectangle 3"/>
          <p:cNvSpPr/>
          <p:nvPr/>
        </p:nvSpPr>
        <p:spPr>
          <a:xfrm>
            <a:off x="1475656" y="5891810"/>
            <a:ext cx="6120680" cy="369332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CA" dirty="0" smtClean="0"/>
              <a:t> </a:t>
            </a:r>
            <a:r>
              <a:rPr lang="en-CA" b="1" i="1" dirty="0" smtClean="0">
                <a:solidFill>
                  <a:srgbClr val="C00000"/>
                </a:solidFill>
              </a:rPr>
              <a:t>Clinical Lymphoma, Myeloma and Leukemia Journal</a:t>
            </a:r>
            <a:endParaRPr lang="en-CA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3956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856984" cy="70609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sz="3200" b="1" dirty="0"/>
              <a:t>Risk </a:t>
            </a:r>
            <a:r>
              <a:rPr lang="en-CA" sz="3200" b="1" dirty="0" smtClean="0"/>
              <a:t>Factors</a:t>
            </a:r>
            <a:endParaRPr lang="en-CA" sz="3200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CA" sz="2400" b="1" dirty="0" smtClean="0"/>
              <a:t>Based on available evidence we identified risk factors for the following 4 outcomes:</a:t>
            </a:r>
          </a:p>
          <a:p>
            <a:r>
              <a:rPr lang="en-CA" sz="2400" b="1" dirty="0" smtClean="0"/>
              <a:t>Thrombosis</a:t>
            </a:r>
          </a:p>
          <a:p>
            <a:pPr lvl="1"/>
            <a:r>
              <a:rPr lang="en-CA" sz="2000" b="1" dirty="0" smtClean="0"/>
              <a:t> </a:t>
            </a:r>
            <a:r>
              <a:rPr lang="en-CA" sz="2000" dirty="0" smtClean="0"/>
              <a:t>Age and/or prior history of thrombosis*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CA" sz="2400" b="1" dirty="0" smtClean="0"/>
              <a:t>Overall Survival</a:t>
            </a:r>
          </a:p>
          <a:p>
            <a:pPr marL="742950" lvl="2" indent="-342900"/>
            <a:r>
              <a:rPr lang="en-CA" sz="2000" dirty="0" smtClean="0"/>
              <a:t>Age, history of thrombosis, leukocytosis, abnormal karyotype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CA" sz="2400" b="1" dirty="0"/>
              <a:t>Transformation to </a:t>
            </a:r>
            <a:r>
              <a:rPr lang="en-CA" sz="2400" b="1" dirty="0" smtClean="0"/>
              <a:t>PPV-MF</a:t>
            </a:r>
          </a:p>
          <a:p>
            <a:pPr marL="742950" lvl="2" indent="-342900"/>
            <a:r>
              <a:rPr lang="en-CA" sz="2000" dirty="0" smtClean="0"/>
              <a:t>JAK2 allele burden, disease duration (&gt;10 years)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CA" sz="2400" b="1" dirty="0"/>
              <a:t>Transformation to </a:t>
            </a:r>
            <a:r>
              <a:rPr lang="en-CA" sz="2400" b="1" dirty="0" smtClean="0"/>
              <a:t>AML</a:t>
            </a:r>
          </a:p>
          <a:p>
            <a:pPr marL="742950" lvl="2" indent="-342900"/>
            <a:r>
              <a:rPr lang="en-CA" sz="2000" dirty="0" smtClean="0"/>
              <a:t>Age, abnormal karyotype, leukocyte count ≥15X10</a:t>
            </a:r>
            <a:r>
              <a:rPr lang="en-CA" sz="2000" baseline="30000" dirty="0" smtClean="0"/>
              <a:t>9</a:t>
            </a:r>
            <a:r>
              <a:rPr lang="en-CA" sz="2000" dirty="0" smtClean="0"/>
              <a:t>/L, Exposure to P32, </a:t>
            </a:r>
            <a:r>
              <a:rPr lang="en-CA" sz="2000" dirty="0" err="1" smtClean="0"/>
              <a:t>busulfan</a:t>
            </a:r>
            <a:r>
              <a:rPr lang="en-CA" sz="2000" dirty="0" smtClean="0"/>
              <a:t>,  and </a:t>
            </a:r>
            <a:r>
              <a:rPr lang="en-CA" sz="2000" dirty="0" err="1" smtClean="0"/>
              <a:t>pipobroman</a:t>
            </a:r>
            <a:endParaRPr lang="en-CA" sz="2000" baseline="30000" dirty="0" smtClean="0"/>
          </a:p>
          <a:p>
            <a:pPr marL="742950" lvl="2" indent="-342900"/>
            <a:endParaRPr lang="en-CA" sz="2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26976" y="6040149"/>
            <a:ext cx="4602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* the main indication for </a:t>
            </a:r>
            <a:r>
              <a:rPr lang="en-CA" dirty="0" err="1" smtClean="0"/>
              <a:t>cytoreductive</a:t>
            </a:r>
            <a:r>
              <a:rPr lang="en-CA" dirty="0" smtClean="0"/>
              <a:t> therapy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63617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CA" sz="3200" b="1" dirty="0" smtClean="0"/>
              <a:t>Risk Factors Associated with Thrombosis and Overall Survival</a:t>
            </a:r>
            <a:endParaRPr lang="en-CA" sz="32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6597150"/>
              </p:ext>
            </p:extLst>
          </p:nvPr>
        </p:nvGraphicFramePr>
        <p:xfrm>
          <a:off x="683568" y="1700808"/>
          <a:ext cx="7581900" cy="1947672"/>
        </p:xfrm>
        <a:graphic>
          <a:graphicData uri="http://schemas.openxmlformats.org/drawingml/2006/table">
            <a:tbl>
              <a:tblPr firstRow="1" bandRow="1"/>
              <a:tblGrid>
                <a:gridCol w="3411715"/>
                <a:gridCol w="4170185"/>
              </a:tblGrid>
              <a:tr h="21626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/>
                        </a:defRPr>
                      </a:lvl9pPr>
                    </a:lstStyle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CA" sz="1800" b="1" dirty="0" smtClean="0">
                          <a:solidFill>
                            <a:srgbClr val="FFFFFF"/>
                          </a:solidFill>
                        </a:rPr>
                        <a:t>Risk Factors for Thrombosis</a:t>
                      </a:r>
                      <a:r>
                        <a:rPr lang="en-CA" sz="1800" b="1" baseline="30000" dirty="0" smtClean="0">
                          <a:solidFill>
                            <a:srgbClr val="FFFFFF"/>
                          </a:solidFill>
                        </a:rPr>
                        <a:t>1</a:t>
                      </a:r>
                      <a:endParaRPr lang="en-CA" sz="1800" b="1" dirty="0" smtClean="0">
                        <a:solidFill>
                          <a:srgbClr val="FFFFFF"/>
                        </a:solidFill>
                      </a:endParaRPr>
                    </a:p>
                  </a:txBody>
                  <a:tcPr marT="91440" marB="91440" anchor="b">
                    <a:lnL w="19050" cap="flat" cmpd="sng" algn="ctr">
                      <a:solidFill>
                        <a:srgbClr val="0F3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F3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F3B7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/>
                        </a:defRPr>
                      </a:lvl9pPr>
                    </a:lstStyle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CA" sz="1800" b="1" dirty="0" smtClean="0">
                          <a:solidFill>
                            <a:srgbClr val="FFFFFF"/>
                          </a:solidFill>
                        </a:rPr>
                        <a:t>Hazard Ratio (95% Confidence interval [CI]) </a:t>
                      </a:r>
                      <a:br>
                        <a:rPr lang="en-CA" sz="1800" b="1" dirty="0" smtClean="0">
                          <a:solidFill>
                            <a:srgbClr val="FFFFFF"/>
                          </a:solidFill>
                        </a:rPr>
                      </a:br>
                      <a:r>
                        <a:rPr lang="en-CA" sz="1800" b="1" dirty="0" smtClean="0">
                          <a:solidFill>
                            <a:srgbClr val="FFFFFF"/>
                          </a:solidFill>
                        </a:rPr>
                        <a:t>P-value </a:t>
                      </a:r>
                    </a:p>
                  </a:txBody>
                  <a:tcPr marT="91440" marB="91440" anchor="b">
                    <a:lnL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F3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F3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F3B79"/>
                    </a:solidFill>
                  </a:tcPr>
                </a:tc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9pPr>
                    </a:lstStyle>
                    <a:p>
                      <a:pPr marL="0" indent="0" algn="ctr">
                        <a:lnSpc>
                          <a:spcPct val="95000"/>
                        </a:lnSpc>
                        <a:spcAft>
                          <a:spcPts val="0"/>
                        </a:spcAft>
                        <a:buClr>
                          <a:schemeClr val="accent3"/>
                        </a:buClr>
                        <a:buFont typeface="+mj-lt"/>
                        <a:buNone/>
                      </a:pPr>
                      <a:r>
                        <a:rPr lang="en-CA" sz="1600" dirty="0" smtClean="0">
                          <a:solidFill>
                            <a:srgbClr val="000000"/>
                          </a:solidFill>
                        </a:rPr>
                        <a:t>Age &gt;65 (without prior thrombosis)</a:t>
                      </a:r>
                    </a:p>
                  </a:txBody>
                  <a:tcPr marT="91440" marB="91440">
                    <a:lnL w="19050" cap="flat" cmpd="sng" algn="ctr">
                      <a:solidFill>
                        <a:srgbClr val="0F3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9pPr>
                    </a:lstStyle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CA" sz="1600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1.96 (1.29-2.97) P=0.0017</a:t>
                      </a:r>
                    </a:p>
                  </a:txBody>
                  <a:tcPr marT="91440" marB="91440">
                    <a:lnL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F3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9pPr>
                    </a:lstStyle>
                    <a:p>
                      <a:pPr marL="0" indent="0" algn="ctr" defTabSz="457200" rtl="0" eaLnBrk="1" latinLnBrk="0" hangingPunct="1">
                        <a:lnSpc>
                          <a:spcPct val="95000"/>
                        </a:lnSpc>
                        <a:spcAft>
                          <a:spcPts val="0"/>
                        </a:spcAft>
                        <a:buClr>
                          <a:schemeClr val="accent3"/>
                        </a:buClr>
                        <a:buFont typeface="+mj-lt"/>
                        <a:buNone/>
                      </a:pPr>
                      <a:r>
                        <a:rPr lang="en-CA" sz="1600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History of thrombosis (patients &lt; 65)</a:t>
                      </a:r>
                    </a:p>
                  </a:txBody>
                  <a:tcPr marT="91440" marB="91440">
                    <a:lnL w="19050" cap="flat" cmpd="sng" algn="ctr">
                      <a:solidFill>
                        <a:srgbClr val="0F3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9pPr>
                    </a:lstStyle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CA" sz="1600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2.00 (1.22-3.29) P=0.0061</a:t>
                      </a:r>
                    </a:p>
                  </a:txBody>
                  <a:tcPr marT="91440" marB="91440">
                    <a:lnL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F3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9pPr>
                    </a:lstStyle>
                    <a:p>
                      <a:pPr marL="0" indent="0" algn="ctr" defTabSz="457200" rtl="0" eaLnBrk="1" latinLnBrk="0" hangingPunct="1">
                        <a:lnSpc>
                          <a:spcPct val="95000"/>
                        </a:lnSpc>
                        <a:spcAft>
                          <a:spcPts val="0"/>
                        </a:spcAft>
                        <a:buClr>
                          <a:schemeClr val="accent3"/>
                        </a:buClr>
                        <a:buFont typeface="+mj-lt"/>
                        <a:buNone/>
                      </a:pPr>
                      <a:r>
                        <a:rPr lang="en-CA" sz="1600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Age &gt; 65 years with prior thrombosis</a:t>
                      </a:r>
                    </a:p>
                  </a:txBody>
                  <a:tcPr marT="91440" marB="91440">
                    <a:lnL w="19050" cap="flat" cmpd="sng" algn="ctr">
                      <a:solidFill>
                        <a:srgbClr val="0F3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F3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9pPr>
                    </a:lstStyle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CA" sz="1600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4.35 (2.95-6.41) P&lt;0.0001</a:t>
                      </a:r>
                    </a:p>
                  </a:txBody>
                  <a:tcPr marT="91440" marB="91440">
                    <a:lnL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F3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F3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7487071"/>
              </p:ext>
            </p:extLst>
          </p:nvPr>
        </p:nvGraphicFramePr>
        <p:xfrm>
          <a:off x="640414" y="3789040"/>
          <a:ext cx="7632848" cy="2362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79312"/>
                <a:gridCol w="4253536"/>
              </a:tblGrid>
              <a:tr h="661162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CA" sz="1800" b="1" dirty="0" smtClean="0">
                          <a:solidFill>
                            <a:srgbClr val="FFFFFF"/>
                          </a:solidFill>
                        </a:rPr>
                        <a:t>Risk Factors for Reduced Survival</a:t>
                      </a:r>
                      <a:r>
                        <a:rPr lang="en-CA" sz="1800" b="1" baseline="30000" dirty="0" smtClean="0">
                          <a:solidFill>
                            <a:srgbClr val="FFFFFF"/>
                          </a:solidFill>
                        </a:rPr>
                        <a:t>2</a:t>
                      </a:r>
                      <a:endParaRPr lang="en-CA" sz="1800" b="1" dirty="0" smtClean="0">
                        <a:solidFill>
                          <a:srgbClr val="FFFFFF"/>
                        </a:solidFill>
                      </a:endParaRPr>
                    </a:p>
                  </a:txBody>
                  <a:tcPr marT="91440" marB="91440" anchor="b">
                    <a:lnL w="19050" cap="flat" cmpd="sng" algn="ctr">
                      <a:solidFill>
                        <a:srgbClr val="0F3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F3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3B7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CA" sz="1800" b="1" dirty="0" smtClean="0">
                          <a:solidFill>
                            <a:srgbClr val="FFFFFF"/>
                          </a:solidFill>
                        </a:rPr>
                        <a:t>Hazard Ratio (95% Confidence interval [CI]) P-value </a:t>
                      </a:r>
                    </a:p>
                  </a:txBody>
                  <a:tcPr marT="91440" marB="91440" anchor="b">
                    <a:lnL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F3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F3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3B79"/>
                    </a:solidFill>
                  </a:tcPr>
                </a:tc>
              </a:tr>
              <a:tr h="389256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CA" sz="1600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Age &gt;61</a:t>
                      </a:r>
                    </a:p>
                  </a:txBody>
                  <a:tcPr marT="91440" marB="91440">
                    <a:lnL w="19050" cap="flat" cmpd="sng" algn="ctr">
                      <a:solidFill>
                        <a:srgbClr val="0F3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CA" sz="1600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7.4 (3.9-14.1) P&lt;0.0001</a:t>
                      </a:r>
                    </a:p>
                  </a:txBody>
                  <a:tcPr marT="91440" marB="91440">
                    <a:lnL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F3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9256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CA" sz="1600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Leukocytosis (&gt;</a:t>
                      </a:r>
                      <a:r>
                        <a:rPr lang="en-CA" sz="160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10.5x10</a:t>
                      </a:r>
                      <a:r>
                        <a:rPr lang="en-CA" sz="1600" kern="1200" baseline="300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r>
                        <a:rPr lang="en-CA" sz="160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/L)</a:t>
                      </a:r>
                      <a:endParaRPr lang="en-CA" sz="1600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91440" marB="91440">
                    <a:lnL w="19050" cap="flat" cmpd="sng" algn="ctr">
                      <a:solidFill>
                        <a:srgbClr val="0F3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CA" sz="1600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3.3 (1.8-6.1) P=0.0001</a:t>
                      </a:r>
                    </a:p>
                  </a:txBody>
                  <a:tcPr marT="91440" marB="91440">
                    <a:lnL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F3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9256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CA" sz="1600" kern="120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History of venous thrombosis</a:t>
                      </a:r>
                    </a:p>
                  </a:txBody>
                  <a:tcPr marT="91440" marB="91440">
                    <a:lnL w="19050" cap="flat" cmpd="sng" algn="ctr">
                      <a:solidFill>
                        <a:srgbClr val="0F3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CA" sz="1600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3.9 (1.9-8.2) P=0.0002</a:t>
                      </a:r>
                    </a:p>
                  </a:txBody>
                  <a:tcPr marT="91440" marB="91440">
                    <a:lnL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F3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9256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CA" sz="1600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Abnormal karyotype</a:t>
                      </a:r>
                    </a:p>
                  </a:txBody>
                  <a:tcPr marT="91440" marB="91440">
                    <a:lnL w="19050" cap="flat" cmpd="sng" algn="ctr">
                      <a:solidFill>
                        <a:srgbClr val="0F3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F3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CA" sz="1600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3.1 (1.6-5.8) P=0.0005</a:t>
                      </a:r>
                    </a:p>
                  </a:txBody>
                  <a:tcPr marT="91440" marB="91440">
                    <a:lnL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F3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F3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395536" y="6334780"/>
            <a:ext cx="7200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  <a:defRPr/>
            </a:pPr>
            <a:r>
              <a:rPr lang="it-IT" sz="1200" dirty="0" smtClean="0">
                <a:solidFill>
                  <a:srgbClr val="000000"/>
                </a:solidFill>
              </a:rPr>
              <a:t>Marchioli </a:t>
            </a:r>
            <a:r>
              <a:rPr lang="it-IT" sz="1200" dirty="0">
                <a:solidFill>
                  <a:srgbClr val="000000"/>
                </a:solidFill>
              </a:rPr>
              <a:t>R, et al. </a:t>
            </a:r>
            <a:r>
              <a:rPr lang="it-IT" sz="1200" i="1" dirty="0">
                <a:solidFill>
                  <a:srgbClr val="000000"/>
                </a:solidFill>
              </a:rPr>
              <a:t>J Clin Oncol</a:t>
            </a:r>
            <a:r>
              <a:rPr lang="it-IT" sz="1200" dirty="0">
                <a:solidFill>
                  <a:srgbClr val="000000"/>
                </a:solidFill>
              </a:rPr>
              <a:t>. 2005;23(10):2224-2232</a:t>
            </a:r>
            <a:r>
              <a:rPr lang="it-IT" sz="1200" dirty="0" smtClean="0">
                <a:solidFill>
                  <a:srgbClr val="000000"/>
                </a:solidFill>
              </a:rPr>
              <a:t>.</a:t>
            </a:r>
          </a:p>
          <a:p>
            <a:pPr marL="342900" indent="-342900">
              <a:buAutoNum type="arabicPeriod"/>
              <a:defRPr/>
            </a:pPr>
            <a:r>
              <a:rPr lang="it-IT" sz="1200" dirty="0">
                <a:solidFill>
                  <a:srgbClr val="000000"/>
                </a:solidFill>
              </a:rPr>
              <a:t>Tefferi A, et al. Leukemia. </a:t>
            </a:r>
            <a:r>
              <a:rPr lang="it-IT" sz="1200" dirty="0" smtClean="0">
                <a:solidFill>
                  <a:srgbClr val="000000"/>
                </a:solidFill>
              </a:rPr>
              <a:t>2013;27(9</a:t>
            </a:r>
            <a:r>
              <a:rPr lang="it-IT" sz="1200" dirty="0">
                <a:solidFill>
                  <a:srgbClr val="000000"/>
                </a:solidFill>
              </a:rPr>
              <a:t>):1874-1881</a:t>
            </a:r>
          </a:p>
        </p:txBody>
      </p:sp>
    </p:spTree>
    <p:extLst>
      <p:ext uri="{BB962C8B-B14F-4D97-AF65-F5344CB8AC3E}">
        <p14:creationId xmlns:p14="http://schemas.microsoft.com/office/powerpoint/2010/main" val="1114905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CA" sz="3200" b="1" dirty="0" smtClean="0"/>
              <a:t>Risk Factors Associated with Disease Transformation</a:t>
            </a:r>
            <a:endParaRPr lang="en-CA" sz="3200" b="1" dirty="0"/>
          </a:p>
        </p:txBody>
      </p:sp>
      <p:sp>
        <p:nvSpPr>
          <p:cNvPr id="6" name="Rectangle 5"/>
          <p:cNvSpPr/>
          <p:nvPr/>
        </p:nvSpPr>
        <p:spPr>
          <a:xfrm>
            <a:off x="395536" y="6334780"/>
            <a:ext cx="7200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  <a:defRPr/>
            </a:pPr>
            <a:r>
              <a:rPr lang="it-IT" sz="1400" dirty="0">
                <a:solidFill>
                  <a:srgbClr val="000000"/>
                </a:solidFill>
              </a:rPr>
              <a:t>Passamonti F, et al. Leukemia. 2010;24(9):1574-1579.</a:t>
            </a:r>
          </a:p>
          <a:p>
            <a:pPr marL="342900" indent="-342900">
              <a:buAutoNum type="arabicPeriod"/>
              <a:defRPr/>
            </a:pPr>
            <a:r>
              <a:rPr lang="it-IT" sz="1400" dirty="0">
                <a:solidFill>
                  <a:srgbClr val="000000"/>
                </a:solidFill>
              </a:rPr>
              <a:t>Marchioli R, et al. J Clin Oncol. 2005;23(10):</a:t>
            </a:r>
            <a:r>
              <a:rPr lang="it-IT" sz="1400" dirty="0" smtClean="0">
                <a:solidFill>
                  <a:srgbClr val="000000"/>
                </a:solidFill>
              </a:rPr>
              <a:t>2224-2232.</a:t>
            </a:r>
            <a:endParaRPr lang="it-IT" sz="1400" dirty="0">
              <a:solidFill>
                <a:srgbClr val="000000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8142243"/>
              </p:ext>
            </p:extLst>
          </p:nvPr>
        </p:nvGraphicFramePr>
        <p:xfrm>
          <a:off x="827584" y="1484784"/>
          <a:ext cx="7581900" cy="1573227"/>
        </p:xfrm>
        <a:graphic>
          <a:graphicData uri="http://schemas.openxmlformats.org/drawingml/2006/table">
            <a:tbl>
              <a:tblPr firstRow="1" bandRow="1"/>
              <a:tblGrid>
                <a:gridCol w="3411714"/>
                <a:gridCol w="4170186"/>
              </a:tblGrid>
              <a:tr h="64442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/>
                        </a:defRPr>
                      </a:lvl9pPr>
                    </a:lstStyle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CA" sz="2000" b="1" dirty="0" smtClean="0">
                          <a:solidFill>
                            <a:srgbClr val="FFFFFF"/>
                          </a:solidFill>
                        </a:rPr>
                        <a:t>Risk Factors for Post-PV MF</a:t>
                      </a:r>
                    </a:p>
                  </a:txBody>
                  <a:tcPr marT="91440" marB="91440" anchor="b">
                    <a:lnL w="19050" cap="flat" cmpd="sng" algn="ctr">
                      <a:solidFill>
                        <a:srgbClr val="0F3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F3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F3B7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/>
                        </a:defRPr>
                      </a:lvl9pPr>
                    </a:lstStyle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CA" sz="1800" b="1" dirty="0" smtClean="0">
                          <a:solidFill>
                            <a:srgbClr val="FFFFFF"/>
                          </a:solidFill>
                        </a:rPr>
                        <a:t>Hazard Ratio (95% Confidence interval [CI]) </a:t>
                      </a:r>
                      <a:br>
                        <a:rPr lang="en-CA" sz="1800" b="1" dirty="0" smtClean="0">
                          <a:solidFill>
                            <a:srgbClr val="FFFFFF"/>
                          </a:solidFill>
                        </a:rPr>
                      </a:br>
                      <a:r>
                        <a:rPr lang="en-CA" sz="1800" b="1" dirty="0" smtClean="0">
                          <a:solidFill>
                            <a:srgbClr val="FFFFFF"/>
                          </a:solidFill>
                        </a:rPr>
                        <a:t>P-value </a:t>
                      </a:r>
                    </a:p>
                  </a:txBody>
                  <a:tcPr marT="91440" marB="91440" anchor="b">
                    <a:lnL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F3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F3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F3B79"/>
                    </a:solidFill>
                  </a:tcPr>
                </a:tc>
              </a:tr>
              <a:tr h="45461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9pPr>
                    </a:lstStyle>
                    <a:p>
                      <a:pPr marL="0" algn="ctr" defTabSz="457200" rtl="0" eaLnBrk="1" latinLnBrk="0" hangingPunct="1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CA" sz="160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JAK2 allele burden</a:t>
                      </a:r>
                      <a:r>
                        <a:rPr lang="en-CA" sz="1600" kern="1200" baseline="300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CA" sz="1600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91440" marB="91440">
                    <a:lnL w="19050" cap="flat" cmpd="sng" algn="ctr">
                      <a:solidFill>
                        <a:srgbClr val="0F3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9pPr>
                    </a:lstStyle>
                    <a:p>
                      <a:pPr marL="0" algn="ctr" defTabSz="457200" rtl="0" eaLnBrk="1" latinLnBrk="0" hangingPunct="1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CA" sz="160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1.05 (1-1.1) P=0.03</a:t>
                      </a:r>
                      <a:endParaRPr lang="en-CA" sz="1600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91440" marB="91440">
                    <a:lnL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F3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37941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9pPr>
                    </a:lstStyle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CA" sz="160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Disease duration &gt;10 years</a:t>
                      </a:r>
                      <a:r>
                        <a:rPr lang="en-CA" sz="1600" kern="1200" baseline="300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n-CA" sz="1600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91440" marB="91440">
                    <a:lnL w="19050" cap="flat" cmpd="sng" algn="ctr">
                      <a:solidFill>
                        <a:srgbClr val="0F3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F3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9pPr>
                    </a:lstStyle>
                    <a:p>
                      <a:pPr marL="0" algn="ctr" defTabSz="457200" rtl="0" eaLnBrk="1" latinLnBrk="0" hangingPunct="1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CA" sz="160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15.24 (4.22-55.06) P&lt;0.0001</a:t>
                      </a:r>
                      <a:endParaRPr lang="en-CA" sz="1600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91440" marB="91440">
                    <a:lnL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F3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F3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731115"/>
              </p:ext>
            </p:extLst>
          </p:nvPr>
        </p:nvGraphicFramePr>
        <p:xfrm>
          <a:off x="827584" y="3284984"/>
          <a:ext cx="7581900" cy="2593848"/>
        </p:xfrm>
        <a:graphic>
          <a:graphicData uri="http://schemas.openxmlformats.org/drawingml/2006/table">
            <a:tbl>
              <a:tblPr firstRow="1" bandRow="1"/>
              <a:tblGrid>
                <a:gridCol w="3411715"/>
                <a:gridCol w="4170185"/>
              </a:tblGrid>
              <a:tr h="57342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/>
                        </a:defRPr>
                      </a:lvl9pPr>
                    </a:lstStyle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CA" sz="2000" b="1" dirty="0" smtClean="0">
                          <a:solidFill>
                            <a:srgbClr val="FFFFFF"/>
                          </a:solidFill>
                        </a:rPr>
                        <a:t>Risk Factors for AML</a:t>
                      </a:r>
                    </a:p>
                  </a:txBody>
                  <a:tcPr marT="91440" marB="91440" anchor="b">
                    <a:lnL w="19050" cap="flat" cmpd="sng" algn="ctr">
                      <a:solidFill>
                        <a:srgbClr val="0F3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F3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F3B7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/>
                        </a:defRPr>
                      </a:lvl9pPr>
                    </a:lstStyle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CA" sz="1800" b="1" dirty="0" smtClean="0">
                          <a:solidFill>
                            <a:srgbClr val="FFFFFF"/>
                          </a:solidFill>
                        </a:rPr>
                        <a:t>Hazard Ratio (95% Confidence interval [CI]) </a:t>
                      </a:r>
                      <a:br>
                        <a:rPr lang="en-CA" sz="1800" b="1" dirty="0" smtClean="0">
                          <a:solidFill>
                            <a:srgbClr val="FFFFFF"/>
                          </a:solidFill>
                        </a:rPr>
                      </a:br>
                      <a:r>
                        <a:rPr lang="en-CA" sz="1800" b="1" dirty="0" smtClean="0">
                          <a:solidFill>
                            <a:srgbClr val="FFFFFF"/>
                          </a:solidFill>
                        </a:rPr>
                        <a:t>P-value </a:t>
                      </a:r>
                    </a:p>
                  </a:txBody>
                  <a:tcPr marT="91440" marB="91440" anchor="b">
                    <a:lnL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F3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F3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F3B79"/>
                    </a:solidFill>
                  </a:tcPr>
                </a:tc>
              </a:tr>
              <a:tr h="33759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9pPr>
                    </a:lstStyle>
                    <a:p>
                      <a:pPr marL="0" algn="ctr" defTabSz="457200" rtl="0" eaLnBrk="1" latinLnBrk="0" hangingPunct="1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CA" sz="1600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Age &gt;</a:t>
                      </a:r>
                      <a:r>
                        <a:rPr lang="en-CA" sz="160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61</a:t>
                      </a:r>
                      <a:r>
                        <a:rPr lang="en-CA" sz="1600" kern="1200" baseline="300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n-CA" sz="1600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91440" marB="91440" anchor="ctr">
                    <a:lnL w="19050" cap="flat" cmpd="sng" algn="ctr">
                      <a:solidFill>
                        <a:srgbClr val="0F3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9pPr>
                    </a:lstStyle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CA" sz="1600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6.3 (1.8-22) P=0.004</a:t>
                      </a:r>
                    </a:p>
                  </a:txBody>
                  <a:tcPr marT="91440" marB="91440" anchor="ctr">
                    <a:lnL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F3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33759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9pPr>
                    </a:lstStyle>
                    <a:p>
                      <a:pPr marL="0" algn="ctr" defTabSz="457200" rtl="0" eaLnBrk="1" latinLnBrk="0" hangingPunct="1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CA" sz="160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Abnormal karyotype*</a:t>
                      </a:r>
                      <a:r>
                        <a:rPr lang="en-CA" sz="1600" kern="1200" baseline="300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n-CA" sz="1600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91440" marB="91440" anchor="ctr">
                    <a:lnL w="19050" cap="flat" cmpd="sng" algn="ctr">
                      <a:solidFill>
                        <a:srgbClr val="0F3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9pPr>
                    </a:lstStyle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CA" sz="1600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3.9 (1.2-13.1) P=0.03</a:t>
                      </a:r>
                    </a:p>
                  </a:txBody>
                  <a:tcPr marT="91440" marB="91440" anchor="ctr">
                    <a:lnL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F3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33759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9pPr>
                    </a:lstStyle>
                    <a:p>
                      <a:pPr marL="0" algn="ctr" defTabSz="457200" rtl="0" eaLnBrk="1" latinLnBrk="0" hangingPunct="1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CA" sz="160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Leukocyte count ≥15X10</a:t>
                      </a:r>
                      <a:r>
                        <a:rPr lang="en-CA" sz="1600" kern="1200" baseline="300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r>
                        <a:rPr lang="en-CA" sz="160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/L*</a:t>
                      </a:r>
                      <a:r>
                        <a:rPr lang="en-CA" sz="1600" kern="1200" baseline="300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n-CA" sz="1600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91440" marB="91440" anchor="ctr">
                    <a:lnL w="19050" cap="flat" cmpd="sng" algn="ctr">
                      <a:solidFill>
                        <a:srgbClr val="0F3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9pPr>
                    </a:lstStyle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CA" sz="1600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3.9 (1.3-11.6) P=0.01</a:t>
                      </a:r>
                    </a:p>
                  </a:txBody>
                  <a:tcPr marT="91440" marB="91440" anchor="ctr">
                    <a:lnL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F3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52625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9pPr>
                    </a:lstStyle>
                    <a:p>
                      <a:pPr marL="0" algn="ctr" defTabSz="457200" rtl="0" eaLnBrk="1" latinLnBrk="0" hangingPunct="1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CA" sz="160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Exposure to P32, </a:t>
                      </a:r>
                      <a:r>
                        <a:rPr lang="en-CA" sz="16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busulfan</a:t>
                      </a:r>
                      <a:r>
                        <a:rPr lang="en-CA" sz="160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br>
                        <a:rPr lang="en-CA" sz="160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CA" sz="160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and pipobroman</a:t>
                      </a:r>
                      <a:r>
                        <a:rPr lang="en-CA" sz="1600" kern="1200" baseline="300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n-CA" sz="1600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91440" marB="91440" anchor="ctr">
                    <a:lnL w="19050" cap="flat" cmpd="sng" algn="ctr">
                      <a:solidFill>
                        <a:srgbClr val="0F3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F3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/>
                        </a:defRPr>
                      </a:lvl9pPr>
                    </a:lstStyle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CA" sz="1600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5.46 (1.84-16.25) P=0.0023</a:t>
                      </a:r>
                    </a:p>
                  </a:txBody>
                  <a:tcPr marT="91440" marB="91440" anchor="ctr">
                    <a:lnL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F3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F3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4860032" y="6308692"/>
            <a:ext cx="38164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>
              <a:buFont typeface="+mj-lt"/>
              <a:buAutoNum type="arabicPeriod" startAt="3"/>
              <a:defRPr/>
            </a:pPr>
            <a:r>
              <a:rPr lang="it-IT" sz="1200" dirty="0">
                <a:solidFill>
                  <a:srgbClr val="000000"/>
                </a:solidFill>
              </a:rPr>
              <a:t>Tefferi A, et al. </a:t>
            </a:r>
            <a:r>
              <a:rPr lang="it-IT" sz="1200" i="1" dirty="0">
                <a:solidFill>
                  <a:srgbClr val="000000"/>
                </a:solidFill>
              </a:rPr>
              <a:t>Leukemia</a:t>
            </a:r>
            <a:r>
              <a:rPr lang="it-IT" sz="1200" dirty="0">
                <a:solidFill>
                  <a:srgbClr val="000000"/>
                </a:solidFill>
              </a:rPr>
              <a:t>. 2013S;27(9):1874-1881</a:t>
            </a:r>
            <a:r>
              <a:rPr lang="it-IT" sz="1200" dirty="0" smtClean="0">
                <a:solidFill>
                  <a:srgbClr val="000000"/>
                </a:solidFill>
              </a:rPr>
              <a:t>.</a:t>
            </a:r>
          </a:p>
          <a:p>
            <a:pPr marL="176213" indent="-176213">
              <a:buFont typeface="+mj-lt"/>
              <a:buAutoNum type="arabicPeriod" startAt="3"/>
              <a:defRPr/>
            </a:pPr>
            <a:r>
              <a:rPr lang="it-IT" sz="1200" dirty="0" smtClean="0">
                <a:solidFill>
                  <a:srgbClr val="000000"/>
                </a:solidFill>
              </a:rPr>
              <a:t>Finazzi </a:t>
            </a:r>
            <a:r>
              <a:rPr lang="it-IT" sz="1200" dirty="0">
                <a:solidFill>
                  <a:srgbClr val="000000"/>
                </a:solidFill>
              </a:rPr>
              <a:t>G, </a:t>
            </a:r>
            <a:r>
              <a:rPr lang="it-IT" sz="1200" dirty="0" smtClean="0">
                <a:solidFill>
                  <a:srgbClr val="000000"/>
                </a:solidFill>
              </a:rPr>
              <a:t>et al. </a:t>
            </a:r>
            <a:r>
              <a:rPr lang="it-IT" sz="1200" i="1" dirty="0" smtClean="0">
                <a:solidFill>
                  <a:srgbClr val="000000"/>
                </a:solidFill>
              </a:rPr>
              <a:t>Blood</a:t>
            </a:r>
            <a:r>
              <a:rPr lang="it-IT" sz="1200" dirty="0">
                <a:solidFill>
                  <a:srgbClr val="000000"/>
                </a:solidFill>
              </a:rPr>
              <a:t>. 2005;105(7):2664-2670</a:t>
            </a:r>
            <a:r>
              <a:rPr lang="it-IT" sz="1200" dirty="0" smtClean="0">
                <a:solidFill>
                  <a:srgbClr val="000000"/>
                </a:solidFill>
              </a:rPr>
              <a:t>.</a:t>
            </a:r>
            <a:endParaRPr lang="it-IT" sz="12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37828" y="5950059"/>
            <a:ext cx="824440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1600" dirty="0" smtClean="0">
                <a:solidFill>
                  <a:schemeClr val="tx2"/>
                </a:solidFill>
              </a:rPr>
              <a:t>*Multivariable analysis; karyotype included as a covariate (n=383)</a:t>
            </a:r>
            <a:endParaRPr lang="en-CA" sz="1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4463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4000" b="1" dirty="0" smtClean="0"/>
              <a:t>Key Topics</a:t>
            </a:r>
            <a:endParaRPr lang="en-CA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2400" b="1" dirty="0">
                <a:solidFill>
                  <a:schemeClr val="bg2">
                    <a:lumMod val="90000"/>
                  </a:schemeClr>
                </a:solidFill>
              </a:rPr>
              <a:t>Diagnostic Approaches</a:t>
            </a:r>
          </a:p>
          <a:p>
            <a:pPr marL="742950" lvl="2" indent="-342900"/>
            <a:r>
              <a:rPr lang="en-CA" sz="2000" b="1" dirty="0">
                <a:solidFill>
                  <a:schemeClr val="bg2">
                    <a:lumMod val="90000"/>
                  </a:schemeClr>
                </a:solidFill>
              </a:rPr>
              <a:t>Current and proposed WHO criteria for diagnosis of PV</a:t>
            </a:r>
          </a:p>
          <a:p>
            <a:r>
              <a:rPr lang="en-CA" sz="2400" b="1" dirty="0">
                <a:solidFill>
                  <a:schemeClr val="bg2">
                    <a:lumMod val="90000"/>
                  </a:schemeClr>
                </a:solidFill>
              </a:rPr>
              <a:t>Prognosis and Risk Assessment </a:t>
            </a:r>
          </a:p>
          <a:p>
            <a:r>
              <a:rPr lang="en-CA" sz="2400" b="1" dirty="0"/>
              <a:t>Goals of Therapy</a:t>
            </a:r>
          </a:p>
          <a:p>
            <a:r>
              <a:rPr lang="en-CA" sz="2400" b="1" dirty="0" smtClean="0">
                <a:solidFill>
                  <a:schemeClr val="bg2">
                    <a:lumMod val="90000"/>
                  </a:schemeClr>
                </a:solidFill>
              </a:rPr>
              <a:t>Therapeutic Approaches </a:t>
            </a:r>
          </a:p>
          <a:p>
            <a:r>
              <a:rPr lang="en-CA" sz="2400" b="1" dirty="0" smtClean="0">
                <a:solidFill>
                  <a:schemeClr val="bg2">
                    <a:lumMod val="90000"/>
                  </a:schemeClr>
                </a:solidFill>
              </a:rPr>
              <a:t>Specific Situations</a:t>
            </a:r>
          </a:p>
          <a:p>
            <a:endParaRPr lang="en-CA" sz="2400" b="1" dirty="0">
              <a:solidFill>
                <a:schemeClr val="bg2">
                  <a:lumMod val="9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9145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CA" sz="3200" b="1" dirty="0"/>
              <a:t>Goals of Therapy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CA" sz="2800" dirty="0" smtClean="0"/>
              <a:t>Prevention of occurrence or recurrence of thrombosis</a:t>
            </a:r>
          </a:p>
          <a:p>
            <a:pPr lvl="1">
              <a:spcAft>
                <a:spcPts val="600"/>
              </a:spcAft>
            </a:pPr>
            <a:r>
              <a:rPr lang="en-CA" sz="2400" dirty="0" smtClean="0"/>
              <a:t>By decreasing the risk of thrombosis survival is extended</a:t>
            </a:r>
          </a:p>
          <a:p>
            <a:pPr>
              <a:spcAft>
                <a:spcPts val="600"/>
              </a:spcAft>
            </a:pPr>
            <a:r>
              <a:rPr lang="en-CA" sz="2800" dirty="0" smtClean="0"/>
              <a:t>Control of </a:t>
            </a:r>
            <a:r>
              <a:rPr lang="en-CA" sz="2800" dirty="0" err="1" smtClean="0"/>
              <a:t>Hct</a:t>
            </a:r>
            <a:r>
              <a:rPr lang="en-CA" sz="2800" dirty="0" smtClean="0"/>
              <a:t> and normalization of other blood counts</a:t>
            </a:r>
          </a:p>
          <a:p>
            <a:pPr>
              <a:spcAft>
                <a:spcPts val="600"/>
              </a:spcAft>
            </a:pPr>
            <a:r>
              <a:rPr lang="en-CA" sz="2800" dirty="0" smtClean="0"/>
              <a:t>Mitigation of disease-related symptoms</a:t>
            </a:r>
            <a:endParaRPr lang="en-CA" sz="2800" dirty="0"/>
          </a:p>
        </p:txBody>
      </p:sp>
    </p:spTree>
    <p:extLst>
      <p:ext uri="{BB962C8B-B14F-4D97-AF65-F5344CB8AC3E}">
        <p14:creationId xmlns:p14="http://schemas.microsoft.com/office/powerpoint/2010/main" val="291102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sz="3200" b="1" dirty="0"/>
              <a:t>Control of Cardiovascular Risk factors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CA" sz="2400" dirty="0" smtClean="0"/>
              <a:t>Currently, there are </a:t>
            </a:r>
            <a:r>
              <a:rPr lang="en-CA" sz="2400" b="1" dirty="0" smtClean="0"/>
              <a:t>no specific data informing lipid or blood pressure target ranges </a:t>
            </a:r>
            <a:r>
              <a:rPr lang="en-CA" sz="2400" dirty="0" smtClean="0"/>
              <a:t>for individuals with PV</a:t>
            </a:r>
          </a:p>
          <a:p>
            <a:pPr lvl="1"/>
            <a:r>
              <a:rPr lang="en-CA" sz="2000" b="1" dirty="0" smtClean="0"/>
              <a:t>It is prudent to manage atherosclerotic risk factors </a:t>
            </a:r>
            <a:r>
              <a:rPr lang="en-CA" sz="2000" dirty="0" smtClean="0"/>
              <a:t>(including hypertension, hyperlipidemia, diabetes) and </a:t>
            </a:r>
            <a:r>
              <a:rPr lang="en-CA" sz="2000" b="1" dirty="0" smtClean="0"/>
              <a:t>encourage smoking cessation</a:t>
            </a:r>
          </a:p>
          <a:p>
            <a:r>
              <a:rPr lang="en-CA" sz="2400" dirty="0" smtClean="0"/>
              <a:t>Clinicians should refer to the Framingham Heart Study and the risk assessment tool incorporated into </a:t>
            </a:r>
            <a:r>
              <a:rPr lang="en-CA" sz="2400" b="1" dirty="0" smtClean="0"/>
              <a:t>Canadian guidelines for general prevention of cardiovascular disease</a:t>
            </a:r>
            <a:r>
              <a:rPr lang="en-CA" sz="2400" b="1" baseline="30000" dirty="0" smtClean="0"/>
              <a:t>1</a:t>
            </a:r>
            <a:endParaRPr lang="en-CA" sz="2400" b="1" dirty="0" smtClean="0"/>
          </a:p>
          <a:p>
            <a:r>
              <a:rPr lang="en-CA" sz="2400" dirty="0" smtClean="0"/>
              <a:t>Based on available data, </a:t>
            </a:r>
            <a:r>
              <a:rPr lang="en-CA" sz="2400" b="1" dirty="0" err="1" smtClean="0"/>
              <a:t>Hct</a:t>
            </a:r>
            <a:r>
              <a:rPr lang="en-CA" sz="2400" b="1" dirty="0" smtClean="0"/>
              <a:t> target &lt;45%</a:t>
            </a:r>
            <a:r>
              <a:rPr lang="en-CA" sz="2400" dirty="0" smtClean="0"/>
              <a:t> is the widely accepted standard of care in routine clinical practice.</a:t>
            </a:r>
            <a:r>
              <a:rPr lang="en-CA" sz="2400" baseline="30000" dirty="0" smtClean="0"/>
              <a:t>2</a:t>
            </a:r>
            <a:r>
              <a:rPr lang="en-CA" sz="2400" dirty="0" smtClean="0"/>
              <a:t> </a:t>
            </a:r>
          </a:p>
          <a:p>
            <a:pPr lvl="1"/>
            <a:r>
              <a:rPr lang="en-CA" sz="2000" dirty="0" smtClean="0"/>
              <a:t>Hematocrit &gt; 45 is associated with a significantly higher death rate due to cardiovascular events or major thrombosis when compared with hematocrit &lt;45%</a:t>
            </a:r>
          </a:p>
          <a:p>
            <a:pPr lvl="1"/>
            <a:r>
              <a:rPr lang="en-CA" sz="2000" dirty="0" smtClean="0"/>
              <a:t>The data is limited by the quality of </a:t>
            </a:r>
            <a:r>
              <a:rPr lang="en-CA" sz="2000" smtClean="0"/>
              <a:t>available studies</a:t>
            </a:r>
            <a:endParaRPr lang="en-CA" sz="2000" dirty="0" smtClean="0"/>
          </a:p>
          <a:p>
            <a:endParaRPr lang="en-CA" sz="2400" dirty="0"/>
          </a:p>
        </p:txBody>
      </p:sp>
      <p:sp>
        <p:nvSpPr>
          <p:cNvPr id="4" name="Rectangle 3"/>
          <p:cNvSpPr/>
          <p:nvPr/>
        </p:nvSpPr>
        <p:spPr>
          <a:xfrm>
            <a:off x="267661" y="6156011"/>
            <a:ext cx="646589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marL="228600" indent="-228600">
              <a:buFont typeface="+mj-lt"/>
              <a:buAutoNum type="arabicPeriod"/>
            </a:pPr>
            <a:r>
              <a:rPr lang="en-CA" sz="1200" dirty="0">
                <a:solidFill>
                  <a:srgbClr val="000000"/>
                </a:solidFill>
              </a:rPr>
              <a:t>Anderson TJ, et al. </a:t>
            </a:r>
            <a:r>
              <a:rPr lang="en-CA" sz="1200" i="1" dirty="0">
                <a:solidFill>
                  <a:srgbClr val="000000"/>
                </a:solidFill>
              </a:rPr>
              <a:t>Can J </a:t>
            </a:r>
            <a:r>
              <a:rPr lang="en-CA" sz="1200" i="1" dirty="0" err="1">
                <a:solidFill>
                  <a:srgbClr val="000000"/>
                </a:solidFill>
              </a:rPr>
              <a:t>Cardiol</a:t>
            </a:r>
            <a:r>
              <a:rPr lang="en-CA" sz="1200" dirty="0">
                <a:solidFill>
                  <a:srgbClr val="000000"/>
                </a:solidFill>
              </a:rPr>
              <a:t>. 2013;29(2):151-167</a:t>
            </a:r>
            <a:r>
              <a:rPr lang="en-CA" sz="1200" dirty="0" smtClean="0">
                <a:solidFill>
                  <a:srgbClr val="000000"/>
                </a:solidFill>
              </a:rPr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CA" sz="1200" dirty="0" err="1">
                <a:solidFill>
                  <a:srgbClr val="000000"/>
                </a:solidFill>
              </a:rPr>
              <a:t>Marchioli</a:t>
            </a:r>
            <a:r>
              <a:rPr lang="en-CA" sz="1200" dirty="0">
                <a:solidFill>
                  <a:srgbClr val="000000"/>
                </a:solidFill>
              </a:rPr>
              <a:t> R, et al. N </a:t>
            </a:r>
            <a:r>
              <a:rPr lang="en-CA" sz="1200" dirty="0" err="1">
                <a:solidFill>
                  <a:srgbClr val="000000"/>
                </a:solidFill>
              </a:rPr>
              <a:t>Engl</a:t>
            </a:r>
            <a:r>
              <a:rPr lang="en-CA" sz="1200" dirty="0">
                <a:solidFill>
                  <a:srgbClr val="000000"/>
                </a:solidFill>
              </a:rPr>
              <a:t> J Med. 2013;368(1):22-33</a:t>
            </a:r>
            <a:r>
              <a:rPr lang="en-CA" sz="1200" dirty="0" smtClean="0">
                <a:solidFill>
                  <a:srgbClr val="000000"/>
                </a:solidFill>
              </a:rPr>
              <a:t>.</a:t>
            </a:r>
            <a:endParaRPr lang="en-CA" sz="1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1485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/>
          <p:cNvSpPr/>
          <p:nvPr/>
        </p:nvSpPr>
        <p:spPr>
          <a:xfrm>
            <a:off x="1096230" y="5724635"/>
            <a:ext cx="2938462" cy="508000"/>
          </a:xfrm>
          <a:prstGeom prst="rect">
            <a:avLst/>
          </a:prstGeom>
          <a:solidFill>
            <a:srgbClr val="FFFFFF"/>
          </a:solidFill>
          <a:ln w="19050">
            <a:solidFill>
              <a:srgbClr val="00808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5000"/>
              </a:lnSpc>
              <a:spcAft>
                <a:spcPts val="200"/>
              </a:spcAft>
            </a:pPr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5742476" y="5724635"/>
            <a:ext cx="2938462" cy="508000"/>
          </a:xfrm>
          <a:prstGeom prst="rect">
            <a:avLst/>
          </a:prstGeom>
          <a:solidFill>
            <a:srgbClr val="FFFFFF"/>
          </a:solidFill>
          <a:ln w="19050">
            <a:solidFill>
              <a:srgbClr val="00808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5000"/>
              </a:lnSpc>
              <a:spcAft>
                <a:spcPts val="200"/>
              </a:spcAft>
            </a:pPr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1100138" y="4704730"/>
            <a:ext cx="7581900" cy="824524"/>
          </a:xfrm>
          <a:prstGeom prst="rect">
            <a:avLst/>
          </a:prstGeom>
          <a:solidFill>
            <a:srgbClr val="FFFFFF"/>
          </a:solidFill>
          <a:ln w="19050">
            <a:solidFill>
              <a:srgbClr val="00808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5000"/>
              </a:lnSpc>
              <a:spcAft>
                <a:spcPts val="200"/>
              </a:spcAft>
            </a:pPr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1105999" y="2711804"/>
            <a:ext cx="3690693" cy="1473201"/>
          </a:xfrm>
          <a:prstGeom prst="rect">
            <a:avLst/>
          </a:prstGeom>
          <a:solidFill>
            <a:srgbClr val="FFFFFF"/>
          </a:solidFill>
          <a:ln w="19050">
            <a:solidFill>
              <a:schemeClr val="accent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5000"/>
              </a:lnSpc>
              <a:spcAft>
                <a:spcPts val="200"/>
              </a:spcAft>
            </a:pPr>
            <a:endParaRPr lang="en-US" sz="2000">
              <a:latin typeface="Arial Narrow" panose="020B0606020202030204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4991345" y="2717665"/>
            <a:ext cx="3690693" cy="1473201"/>
          </a:xfrm>
          <a:prstGeom prst="rect">
            <a:avLst/>
          </a:prstGeom>
          <a:solidFill>
            <a:srgbClr val="FFFFFF"/>
          </a:solidFill>
          <a:ln w="19050">
            <a:solidFill>
              <a:schemeClr val="accent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5000"/>
              </a:lnSpc>
              <a:spcAft>
                <a:spcPts val="200"/>
              </a:spcAft>
            </a:pPr>
            <a:endParaRPr lang="en-US" sz="2000">
              <a:latin typeface="Arial Narrow" panose="020B0606020202030204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100138" y="1582481"/>
            <a:ext cx="7581900" cy="1055077"/>
          </a:xfrm>
          <a:prstGeom prst="rect">
            <a:avLst/>
          </a:prstGeom>
          <a:solidFill>
            <a:srgbClr val="FFFFFF"/>
          </a:solidFill>
          <a:ln w="19050">
            <a:solidFill>
              <a:schemeClr val="accent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5000"/>
              </a:lnSpc>
              <a:spcAft>
                <a:spcPts val="200"/>
              </a:spcAft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043" y="82794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sz="3200" b="1" dirty="0"/>
              <a:t>Cardiovascular Risk </a:t>
            </a:r>
            <a:r>
              <a:rPr lang="en-CA" sz="3200" b="1" dirty="0" smtClean="0"/>
              <a:t>Assessment</a:t>
            </a:r>
            <a:endParaRPr lang="en-CA" sz="3200" b="1" dirty="0"/>
          </a:p>
        </p:txBody>
      </p:sp>
      <p:sp>
        <p:nvSpPr>
          <p:cNvPr id="17" name="Rectangle 16"/>
          <p:cNvSpPr/>
          <p:nvPr/>
        </p:nvSpPr>
        <p:spPr>
          <a:xfrm>
            <a:off x="8294087" y="-537308"/>
            <a:ext cx="849913" cy="369332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en-CA" dirty="0" smtClean="0"/>
              <a:t>PV12c1</a:t>
            </a:r>
            <a:endParaRPr lang="en-CA" dirty="0"/>
          </a:p>
        </p:txBody>
      </p:sp>
      <p:sp>
        <p:nvSpPr>
          <p:cNvPr id="3" name="Rectangle 2"/>
          <p:cNvSpPr/>
          <p:nvPr/>
        </p:nvSpPr>
        <p:spPr>
          <a:xfrm>
            <a:off x="251520" y="6386844"/>
            <a:ext cx="646589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CA" sz="1200" dirty="0">
                <a:solidFill>
                  <a:srgbClr val="000000"/>
                </a:solidFill>
              </a:rPr>
              <a:t>Anderson TJ, et al. </a:t>
            </a:r>
            <a:r>
              <a:rPr lang="en-CA" sz="1200" i="1" dirty="0">
                <a:solidFill>
                  <a:srgbClr val="000000"/>
                </a:solidFill>
              </a:rPr>
              <a:t>Can J </a:t>
            </a:r>
            <a:r>
              <a:rPr lang="en-CA" sz="1200" i="1" dirty="0" err="1">
                <a:solidFill>
                  <a:srgbClr val="000000"/>
                </a:solidFill>
              </a:rPr>
              <a:t>Cardiol</a:t>
            </a:r>
            <a:r>
              <a:rPr lang="en-CA" sz="1200" dirty="0">
                <a:solidFill>
                  <a:srgbClr val="000000"/>
                </a:solidFill>
              </a:rPr>
              <a:t>. 2013;29(2):151-167.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058153" y="1172173"/>
            <a:ext cx="1664554" cy="336794"/>
          </a:xfrm>
          <a:prstGeom prst="rect">
            <a:avLst/>
          </a:prstGeom>
          <a:solidFill>
            <a:schemeClr val="accent4"/>
          </a:solidFill>
          <a:ln w="19050">
            <a:solidFill>
              <a:schemeClr val="accent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4101654" y="1187015"/>
            <a:ext cx="1577552" cy="3262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>
              <a:lnSpc>
                <a:spcPct val="95000"/>
              </a:lnSpc>
              <a:spcAft>
                <a:spcPts val="400"/>
              </a:spcAft>
              <a:defRPr/>
            </a:pPr>
            <a:r>
              <a:rPr lang="en-CA" sz="1400" b="1" kern="0" dirty="0" smtClean="0">
                <a:solidFill>
                  <a:srgbClr val="FCFEFA"/>
                </a:solidFill>
                <a:ea typeface="Calibri"/>
                <a:cs typeface="Arial Narrow"/>
              </a:rPr>
              <a:t>WHO TO </a:t>
            </a:r>
            <a:r>
              <a:rPr lang="en-CA" sz="1600" b="1" kern="0" dirty="0" smtClean="0">
                <a:solidFill>
                  <a:srgbClr val="FCFEFA"/>
                </a:solidFill>
                <a:ea typeface="Calibri"/>
                <a:cs typeface="Arial Narrow"/>
              </a:rPr>
              <a:t>SCREEN</a:t>
            </a:r>
            <a:endParaRPr lang="en-CA" sz="1600" b="1" kern="0" dirty="0">
              <a:solidFill>
                <a:srgbClr val="FCFEFA"/>
              </a:solidFill>
              <a:ea typeface="Calibri"/>
              <a:cs typeface="Arial Narrow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031017" y="1556792"/>
            <a:ext cx="7631483" cy="1079270"/>
          </a:xfrm>
          <a:prstGeom prst="rect">
            <a:avLst/>
          </a:prstGeom>
        </p:spPr>
        <p:txBody>
          <a:bodyPr wrap="square" lIns="91440" tIns="45720" rIns="91440" bIns="45720">
            <a:spAutoFit/>
          </a:bodyPr>
          <a:lstStyle/>
          <a:p>
            <a:pPr lvl="0" algn="ctr" defTabSz="914400">
              <a:lnSpc>
                <a:spcPct val="95000"/>
              </a:lnSpc>
              <a:spcAft>
                <a:spcPts val="200"/>
              </a:spcAft>
              <a:defRPr/>
            </a:pPr>
            <a:r>
              <a:rPr lang="en-CA" sz="1600" kern="0" dirty="0">
                <a:solidFill>
                  <a:srgbClr val="000000"/>
                </a:solidFill>
                <a:latin typeface="Arial Narrow" panose="020B0606020202030204" pitchFamily="34" charset="0"/>
                <a:ea typeface="Calibri"/>
                <a:cs typeface="Arial Narrow"/>
              </a:rPr>
              <a:t>Men </a:t>
            </a:r>
            <a:r>
              <a:rPr lang="en-CA" sz="1600" kern="0" dirty="0">
                <a:solidFill>
                  <a:srgbClr val="000000"/>
                </a:solidFill>
                <a:latin typeface="Arial Narrow" panose="020B0606020202030204" pitchFamily="34" charset="0"/>
                <a:ea typeface="Calibri"/>
                <a:cs typeface="Arial Narrow"/>
                <a:sym typeface="Symbol"/>
              </a:rPr>
              <a:t></a:t>
            </a:r>
            <a:r>
              <a:rPr lang="en-CA" sz="1600" kern="0" dirty="0">
                <a:solidFill>
                  <a:srgbClr val="000000"/>
                </a:solidFill>
                <a:latin typeface="Arial Narrow" panose="020B0606020202030204" pitchFamily="34" charset="0"/>
                <a:ea typeface="Calibri"/>
                <a:cs typeface="Arial Narrow"/>
              </a:rPr>
              <a:t>40 years of age and women </a:t>
            </a:r>
            <a:r>
              <a:rPr lang="en-CA" sz="1600" kern="0" dirty="0">
                <a:solidFill>
                  <a:srgbClr val="000000"/>
                </a:solidFill>
                <a:latin typeface="Arial Narrow" panose="020B0606020202030204" pitchFamily="34" charset="0"/>
                <a:ea typeface="Calibri"/>
                <a:cs typeface="Arial Narrow"/>
                <a:sym typeface="Symbol"/>
              </a:rPr>
              <a:t></a:t>
            </a:r>
            <a:r>
              <a:rPr lang="en-CA" sz="1600" kern="0" dirty="0">
                <a:solidFill>
                  <a:srgbClr val="000000"/>
                </a:solidFill>
                <a:latin typeface="Arial Narrow" panose="020B0606020202030204" pitchFamily="34" charset="0"/>
                <a:ea typeface="Calibri"/>
                <a:cs typeface="Arial Narrow"/>
              </a:rPr>
              <a:t>50 years of age or post-menopausal </a:t>
            </a:r>
            <a:r>
              <a:rPr lang="en-CA" sz="1600" kern="0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  <a:cs typeface="Arial Narrow"/>
              </a:rPr>
              <a:t/>
            </a:r>
            <a:br>
              <a:rPr lang="en-CA" sz="1600" kern="0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  <a:cs typeface="Arial Narrow"/>
              </a:rPr>
            </a:br>
            <a:r>
              <a:rPr lang="en-CA" sz="1600" kern="0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  <a:cs typeface="Arial Narrow"/>
              </a:rPr>
              <a:t>(</a:t>
            </a:r>
            <a:r>
              <a:rPr lang="en-CA" sz="1600" kern="0" dirty="0">
                <a:solidFill>
                  <a:srgbClr val="000000"/>
                </a:solidFill>
                <a:latin typeface="Arial Narrow" panose="020B0606020202030204" pitchFamily="34" charset="0"/>
                <a:ea typeface="Calibri"/>
                <a:cs typeface="Arial Narrow"/>
              </a:rPr>
              <a:t>consider earlier in ethnic groups at increased risk, such as South Asians or First </a:t>
            </a:r>
            <a:r>
              <a:rPr lang="en-CA" sz="1600" kern="0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  <a:cs typeface="Arial Narrow"/>
              </a:rPr>
              <a:t>Nations individuals</a:t>
            </a:r>
            <a:r>
              <a:rPr lang="en-CA" sz="1600" kern="0" dirty="0">
                <a:solidFill>
                  <a:srgbClr val="000000"/>
                </a:solidFill>
                <a:latin typeface="Arial Narrow" panose="020B0606020202030204" pitchFamily="34" charset="0"/>
                <a:ea typeface="Calibri"/>
                <a:cs typeface="Arial Narrow"/>
              </a:rPr>
              <a:t>) </a:t>
            </a:r>
            <a:endParaRPr lang="en-CA" sz="1600" kern="0" dirty="0">
              <a:solidFill>
                <a:sysClr val="window" lastClr="FFFFFF"/>
              </a:solidFill>
              <a:latin typeface="Arial Narrow" panose="020B0606020202030204" pitchFamily="34" charset="0"/>
              <a:ea typeface="Calibri"/>
              <a:cs typeface="Arial Narrow"/>
            </a:endParaRPr>
          </a:p>
          <a:p>
            <a:pPr lvl="0" algn="ctr" defTabSz="914400">
              <a:lnSpc>
                <a:spcPct val="95000"/>
              </a:lnSpc>
              <a:spcAft>
                <a:spcPts val="200"/>
              </a:spcAft>
              <a:defRPr/>
            </a:pPr>
            <a:r>
              <a:rPr lang="en-CA" sz="1600" kern="0" dirty="0">
                <a:solidFill>
                  <a:srgbClr val="000000"/>
                </a:solidFill>
                <a:latin typeface="Arial Narrow" panose="020B0606020202030204" pitchFamily="34" charset="0"/>
                <a:ea typeface="Calibri"/>
                <a:cs typeface="Arial Narrow"/>
              </a:rPr>
              <a:t> </a:t>
            </a:r>
            <a:r>
              <a:rPr lang="en-CA" sz="1600" kern="0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  <a:cs typeface="Arial Narrow"/>
              </a:rPr>
              <a:t>OR </a:t>
            </a:r>
            <a:endParaRPr lang="en-CA" sz="1600" kern="0" dirty="0">
              <a:solidFill>
                <a:sysClr val="window" lastClr="FFFFFF"/>
              </a:solidFill>
              <a:latin typeface="Arial Narrow" panose="020B0606020202030204" pitchFamily="34" charset="0"/>
              <a:ea typeface="Calibri"/>
              <a:cs typeface="Arial Narrow"/>
            </a:endParaRPr>
          </a:p>
          <a:p>
            <a:pPr lvl="0" algn="ctr" defTabSz="914400">
              <a:lnSpc>
                <a:spcPct val="95000"/>
              </a:lnSpc>
              <a:spcAft>
                <a:spcPts val="200"/>
              </a:spcAft>
              <a:defRPr/>
            </a:pPr>
            <a:r>
              <a:rPr lang="en-CA" sz="1600" b="1" kern="0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  <a:cs typeface="Arial Narrow"/>
              </a:rPr>
              <a:t>All </a:t>
            </a:r>
            <a:r>
              <a:rPr lang="en-CA" sz="1600" b="1" kern="0" dirty="0">
                <a:solidFill>
                  <a:srgbClr val="000000"/>
                </a:solidFill>
                <a:latin typeface="Arial Narrow" panose="020B0606020202030204" pitchFamily="34" charset="0"/>
                <a:ea typeface="Calibri"/>
                <a:cs typeface="Arial Narrow"/>
              </a:rPr>
              <a:t>patients with the following conditions, regardless of age</a:t>
            </a:r>
            <a:endParaRPr lang="en-CA" sz="1600" b="1" kern="0" dirty="0">
              <a:solidFill>
                <a:sysClr val="window" lastClr="FFFFFF"/>
              </a:solidFill>
              <a:latin typeface="Arial Narrow" panose="020B0606020202030204" pitchFamily="34" charset="0"/>
              <a:ea typeface="Calibri"/>
              <a:cs typeface="Arial Narrow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096230" y="2637558"/>
            <a:ext cx="2016247" cy="15727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6213" lvl="0" indent="-176213" defTabSz="914400">
              <a:lnSpc>
                <a:spcPct val="95000"/>
              </a:lnSpc>
              <a:spcAft>
                <a:spcPts val="200"/>
              </a:spcAft>
              <a:buClr>
                <a:schemeClr val="accent1"/>
              </a:buClr>
              <a:buFont typeface="Arial"/>
              <a:buChar char="•"/>
              <a:defRPr/>
            </a:pPr>
            <a:r>
              <a:rPr lang="en-CA" sz="1600" kern="0" dirty="0">
                <a:solidFill>
                  <a:srgbClr val="000000"/>
                </a:solidFill>
                <a:latin typeface="Arial Narrow" panose="020B0606020202030204" pitchFamily="34" charset="0"/>
                <a:ea typeface="Calibri"/>
                <a:cs typeface="Arial Narrow"/>
              </a:rPr>
              <a:t>Current cigarette smoking</a:t>
            </a:r>
            <a:endParaRPr lang="en-CA" sz="1600" kern="0" dirty="0">
              <a:solidFill>
                <a:sysClr val="window" lastClr="FFFFFF"/>
              </a:solidFill>
              <a:latin typeface="Arial Narrow" panose="020B0606020202030204" pitchFamily="34" charset="0"/>
              <a:ea typeface="Calibri"/>
              <a:cs typeface="Arial Narrow"/>
            </a:endParaRPr>
          </a:p>
          <a:p>
            <a:pPr marL="176213" lvl="0" indent="-176213" defTabSz="914400">
              <a:lnSpc>
                <a:spcPct val="95000"/>
              </a:lnSpc>
              <a:spcAft>
                <a:spcPts val="200"/>
              </a:spcAft>
              <a:buClr>
                <a:schemeClr val="accent1"/>
              </a:buClr>
              <a:buFont typeface="Arial"/>
              <a:buChar char="•"/>
              <a:defRPr/>
            </a:pPr>
            <a:r>
              <a:rPr lang="en-CA" sz="1600" kern="0" dirty="0">
                <a:solidFill>
                  <a:srgbClr val="000000"/>
                </a:solidFill>
                <a:latin typeface="Arial Narrow" panose="020B0606020202030204" pitchFamily="34" charset="0"/>
                <a:ea typeface="Calibri"/>
                <a:cs typeface="Arial Narrow"/>
              </a:rPr>
              <a:t>Diabetes</a:t>
            </a:r>
            <a:endParaRPr lang="en-CA" sz="1600" kern="0" dirty="0">
              <a:solidFill>
                <a:sysClr val="window" lastClr="FFFFFF"/>
              </a:solidFill>
              <a:latin typeface="Arial Narrow" panose="020B0606020202030204" pitchFamily="34" charset="0"/>
              <a:ea typeface="Calibri"/>
              <a:cs typeface="Arial Narrow"/>
            </a:endParaRPr>
          </a:p>
          <a:p>
            <a:pPr marL="176213" lvl="0" indent="-176213" defTabSz="914400">
              <a:lnSpc>
                <a:spcPct val="95000"/>
              </a:lnSpc>
              <a:spcAft>
                <a:spcPts val="200"/>
              </a:spcAft>
              <a:buClr>
                <a:schemeClr val="accent1"/>
              </a:buClr>
              <a:buFont typeface="Arial"/>
              <a:buChar char="•"/>
              <a:defRPr/>
            </a:pPr>
            <a:r>
              <a:rPr lang="en-CA" sz="1600" kern="0" dirty="0">
                <a:solidFill>
                  <a:srgbClr val="000000"/>
                </a:solidFill>
                <a:latin typeface="Arial Narrow" panose="020B0606020202030204" pitchFamily="34" charset="0"/>
                <a:ea typeface="Calibri"/>
                <a:cs typeface="Arial Narrow"/>
              </a:rPr>
              <a:t>Arterial hypertension</a:t>
            </a:r>
            <a:endParaRPr lang="en-CA" sz="1600" kern="0" dirty="0">
              <a:solidFill>
                <a:sysClr val="window" lastClr="FFFFFF"/>
              </a:solidFill>
              <a:latin typeface="Arial Narrow" panose="020B0606020202030204" pitchFamily="34" charset="0"/>
              <a:ea typeface="Calibri"/>
              <a:cs typeface="Arial Narrow"/>
            </a:endParaRPr>
          </a:p>
          <a:p>
            <a:pPr marL="176213" lvl="0" indent="-176213" defTabSz="914400">
              <a:lnSpc>
                <a:spcPct val="95000"/>
              </a:lnSpc>
              <a:spcAft>
                <a:spcPts val="200"/>
              </a:spcAft>
              <a:buClr>
                <a:schemeClr val="accent1"/>
              </a:buClr>
              <a:buFont typeface="Arial"/>
              <a:buChar char="•"/>
              <a:defRPr/>
            </a:pPr>
            <a:r>
              <a:rPr lang="en-CA" sz="1600" kern="0" dirty="0">
                <a:solidFill>
                  <a:srgbClr val="000000"/>
                </a:solidFill>
                <a:latin typeface="Arial Narrow" panose="020B0606020202030204" pitchFamily="34" charset="0"/>
                <a:ea typeface="Calibri"/>
                <a:cs typeface="Arial Narrow"/>
              </a:rPr>
              <a:t>Family history of premature </a:t>
            </a:r>
            <a:r>
              <a:rPr lang="en-CA" sz="1600" kern="0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  <a:cs typeface="Arial Narrow"/>
              </a:rPr>
              <a:t>CVD</a:t>
            </a:r>
            <a:endParaRPr lang="en-CA" sz="1600" kern="0" dirty="0">
              <a:solidFill>
                <a:sysClr val="window" lastClr="FFFFFF"/>
              </a:solidFill>
              <a:latin typeface="Arial Narrow" panose="020B0606020202030204" pitchFamily="34" charset="0"/>
              <a:ea typeface="Calibri"/>
              <a:cs typeface="Arial Narrow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070222" y="2756021"/>
            <a:ext cx="1777999" cy="10792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6213" lvl="0" indent="-176213" defTabSz="914400">
              <a:lnSpc>
                <a:spcPct val="95000"/>
              </a:lnSpc>
              <a:spcAft>
                <a:spcPts val="200"/>
              </a:spcAft>
              <a:buClr>
                <a:schemeClr val="accent1"/>
              </a:buClr>
              <a:buFont typeface="Arial"/>
              <a:buChar char="•"/>
              <a:defRPr/>
            </a:pPr>
            <a:r>
              <a:rPr lang="en-CA" sz="1600" kern="0" dirty="0">
                <a:solidFill>
                  <a:srgbClr val="000000"/>
                </a:solidFill>
                <a:latin typeface="Arial Narrow" panose="020B0606020202030204" pitchFamily="34" charset="0"/>
                <a:ea typeface="Calibri"/>
                <a:cs typeface="Arial Narrow"/>
              </a:rPr>
              <a:t>Inflammatory disease</a:t>
            </a:r>
            <a:endParaRPr lang="en-CA" sz="1600" kern="0" dirty="0">
              <a:solidFill>
                <a:sysClr val="window" lastClr="FFFFFF"/>
              </a:solidFill>
              <a:latin typeface="Arial Narrow" panose="020B0606020202030204" pitchFamily="34" charset="0"/>
              <a:ea typeface="Calibri"/>
              <a:cs typeface="Arial Narrow"/>
            </a:endParaRPr>
          </a:p>
          <a:p>
            <a:pPr marL="176213" lvl="0" indent="-176213" defTabSz="914400">
              <a:lnSpc>
                <a:spcPct val="95000"/>
              </a:lnSpc>
              <a:spcAft>
                <a:spcPts val="200"/>
              </a:spcAft>
              <a:buClr>
                <a:schemeClr val="accent1"/>
              </a:buClr>
              <a:buFont typeface="Arial"/>
              <a:buChar char="•"/>
              <a:defRPr/>
            </a:pPr>
            <a:r>
              <a:rPr lang="en-CA" sz="1600" kern="0" dirty="0">
                <a:solidFill>
                  <a:srgbClr val="000000"/>
                </a:solidFill>
                <a:latin typeface="Arial Narrow" panose="020B0606020202030204" pitchFamily="34" charset="0"/>
                <a:ea typeface="Calibri"/>
                <a:cs typeface="Arial Narrow"/>
              </a:rPr>
              <a:t>HIV infection</a:t>
            </a:r>
            <a:endParaRPr lang="en-CA" sz="1600" kern="0" dirty="0">
              <a:solidFill>
                <a:sysClr val="window" lastClr="FFFFFF"/>
              </a:solidFill>
              <a:latin typeface="Arial Narrow" panose="020B0606020202030204" pitchFamily="34" charset="0"/>
              <a:ea typeface="Calibri"/>
              <a:cs typeface="Arial Narrow"/>
            </a:endParaRPr>
          </a:p>
          <a:p>
            <a:pPr marL="176213" lvl="0" indent="-176213" defTabSz="914400">
              <a:lnSpc>
                <a:spcPct val="95000"/>
              </a:lnSpc>
              <a:spcAft>
                <a:spcPts val="200"/>
              </a:spcAft>
              <a:buClr>
                <a:schemeClr val="accent1"/>
              </a:buClr>
              <a:buFont typeface="Arial"/>
              <a:buChar char="•"/>
              <a:defRPr/>
            </a:pPr>
            <a:r>
              <a:rPr lang="en-CA" sz="1600" kern="0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  <a:cs typeface="Arial Narrow"/>
              </a:rPr>
              <a:t>COPD</a:t>
            </a:r>
            <a:endParaRPr lang="en-CA" sz="1600" kern="0" dirty="0">
              <a:solidFill>
                <a:sysClr val="window" lastClr="FFFFFF"/>
              </a:solidFill>
              <a:latin typeface="Arial Narrow" panose="020B0606020202030204" pitchFamily="34" charset="0"/>
              <a:ea typeface="Calibri"/>
              <a:cs typeface="Arial Narrow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865923" y="2756021"/>
            <a:ext cx="1805231" cy="13131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6213" lvl="0" indent="-176213" defTabSz="914400">
              <a:lnSpc>
                <a:spcPct val="95000"/>
              </a:lnSpc>
              <a:spcAft>
                <a:spcPts val="200"/>
              </a:spcAft>
              <a:buClr>
                <a:schemeClr val="accent1"/>
              </a:buClr>
              <a:buFont typeface="Arial"/>
              <a:buChar char="•"/>
              <a:defRPr/>
            </a:pPr>
            <a:r>
              <a:rPr lang="en-CA" sz="1600" kern="0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  <a:cs typeface="Arial Narrow"/>
              </a:rPr>
              <a:t>Family </a:t>
            </a:r>
            <a:r>
              <a:rPr lang="en-CA" sz="1600" kern="0" dirty="0">
                <a:solidFill>
                  <a:srgbClr val="000000"/>
                </a:solidFill>
                <a:latin typeface="Arial Narrow" panose="020B0606020202030204" pitchFamily="34" charset="0"/>
                <a:ea typeface="Calibri"/>
                <a:cs typeface="Arial Narrow"/>
              </a:rPr>
              <a:t>history of hyperlipidemia</a:t>
            </a:r>
            <a:endParaRPr lang="en-CA" sz="1600" kern="0" dirty="0">
              <a:solidFill>
                <a:sysClr val="window" lastClr="FFFFFF"/>
              </a:solidFill>
              <a:latin typeface="Arial Narrow" panose="020B0606020202030204" pitchFamily="34" charset="0"/>
              <a:ea typeface="Calibri"/>
              <a:cs typeface="Arial Narrow"/>
            </a:endParaRPr>
          </a:p>
          <a:p>
            <a:pPr marL="176213" lvl="0" indent="-176213" defTabSz="914400">
              <a:lnSpc>
                <a:spcPct val="95000"/>
              </a:lnSpc>
              <a:spcAft>
                <a:spcPts val="200"/>
              </a:spcAft>
              <a:buClr>
                <a:schemeClr val="accent1"/>
              </a:buClr>
              <a:buFont typeface="Arial"/>
              <a:buChar char="•"/>
              <a:defRPr/>
            </a:pPr>
            <a:r>
              <a:rPr lang="en-CA" sz="1600" kern="0" dirty="0">
                <a:solidFill>
                  <a:srgbClr val="000000"/>
                </a:solidFill>
                <a:latin typeface="Arial Narrow" panose="020B0606020202030204" pitchFamily="34" charset="0"/>
                <a:ea typeface="Calibri"/>
                <a:cs typeface="Arial Narrow"/>
              </a:rPr>
              <a:t>Erectile dysfunction</a:t>
            </a:r>
            <a:endParaRPr lang="en-CA" sz="1600" kern="0" dirty="0">
              <a:solidFill>
                <a:sysClr val="window" lastClr="FFFFFF"/>
              </a:solidFill>
              <a:latin typeface="Arial Narrow" panose="020B0606020202030204" pitchFamily="34" charset="0"/>
              <a:ea typeface="Calibri"/>
              <a:cs typeface="Arial Narrow"/>
            </a:endParaRPr>
          </a:p>
          <a:p>
            <a:pPr marL="176213" lvl="0" indent="-176213" defTabSz="914400">
              <a:lnSpc>
                <a:spcPct val="95000"/>
              </a:lnSpc>
              <a:spcAft>
                <a:spcPts val="200"/>
              </a:spcAft>
              <a:buClr>
                <a:schemeClr val="accent1"/>
              </a:buClr>
              <a:buFont typeface="Arial"/>
              <a:buChar char="•"/>
              <a:defRPr/>
            </a:pPr>
            <a:r>
              <a:rPr lang="en-CA" sz="1600" kern="0" dirty="0">
                <a:solidFill>
                  <a:srgbClr val="000000"/>
                </a:solidFill>
                <a:latin typeface="Arial Narrow" panose="020B0606020202030204" pitchFamily="34" charset="0"/>
                <a:ea typeface="Calibri"/>
                <a:cs typeface="Arial Narrow"/>
              </a:rPr>
              <a:t>Chronic kidney disease</a:t>
            </a:r>
            <a:endParaRPr lang="en-CA" sz="1600" kern="0" dirty="0">
              <a:solidFill>
                <a:sysClr val="window" lastClr="FFFFFF"/>
              </a:solidFill>
              <a:latin typeface="Arial Narrow" panose="020B0606020202030204" pitchFamily="34" charset="0"/>
              <a:ea typeface="Calibri"/>
              <a:cs typeface="Arial Narrow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096230" y="4763611"/>
            <a:ext cx="7566270" cy="775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>
              <a:lnSpc>
                <a:spcPct val="95000"/>
              </a:lnSpc>
              <a:spcAft>
                <a:spcPts val="200"/>
              </a:spcAft>
              <a:defRPr/>
            </a:pPr>
            <a:r>
              <a:rPr lang="en-CA" sz="1500" kern="0" dirty="0">
                <a:solidFill>
                  <a:srgbClr val="000000"/>
                </a:solidFill>
                <a:latin typeface="Arial Narrow" panose="020B0606020202030204" pitchFamily="34" charset="0"/>
                <a:ea typeface="Calibri"/>
                <a:cs typeface="Arial Narrow"/>
              </a:rPr>
              <a:t>For all: History and examination, LDL, HDL, TG, non-HDL (will be calculated from profile), glucose, </a:t>
            </a:r>
            <a:r>
              <a:rPr lang="en-CA" sz="1500" kern="0" dirty="0" err="1">
                <a:solidFill>
                  <a:srgbClr val="000000"/>
                </a:solidFill>
                <a:latin typeface="Arial Narrow" panose="020B0606020202030204" pitchFamily="34" charset="0"/>
                <a:ea typeface="Calibri"/>
                <a:cs typeface="Arial Narrow"/>
              </a:rPr>
              <a:t>eGFR</a:t>
            </a:r>
            <a:endParaRPr lang="en-CA" sz="1500" kern="0" dirty="0">
              <a:solidFill>
                <a:sysClr val="window" lastClr="FFFFFF"/>
              </a:solidFill>
              <a:latin typeface="Arial Narrow" panose="020B0606020202030204" pitchFamily="34" charset="0"/>
              <a:ea typeface="Calibri"/>
              <a:cs typeface="Arial Narrow"/>
            </a:endParaRPr>
          </a:p>
          <a:p>
            <a:pPr lvl="0" algn="ctr" defTabSz="914400">
              <a:lnSpc>
                <a:spcPct val="95000"/>
              </a:lnSpc>
              <a:spcAft>
                <a:spcPts val="200"/>
              </a:spcAft>
              <a:defRPr/>
            </a:pPr>
            <a:r>
              <a:rPr lang="en-CA" sz="1500" kern="0" dirty="0">
                <a:solidFill>
                  <a:srgbClr val="000000"/>
                </a:solidFill>
                <a:latin typeface="Arial Narrow" panose="020B0606020202030204" pitchFamily="34" charset="0"/>
                <a:ea typeface="Calibri"/>
                <a:cs typeface="Arial Narrow"/>
              </a:rPr>
              <a:t> </a:t>
            </a:r>
            <a:r>
              <a:rPr lang="en-CA" sz="1500" kern="0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  <a:cs typeface="Arial Narrow"/>
              </a:rPr>
              <a:t>Optional</a:t>
            </a:r>
            <a:r>
              <a:rPr lang="en-CA" sz="1500" kern="0" dirty="0">
                <a:solidFill>
                  <a:srgbClr val="000000"/>
                </a:solidFill>
                <a:latin typeface="Arial Narrow" panose="020B0606020202030204" pitchFamily="34" charset="0"/>
                <a:ea typeface="Calibri"/>
                <a:cs typeface="Arial Narrow"/>
              </a:rPr>
              <a:t>: </a:t>
            </a:r>
            <a:r>
              <a:rPr lang="en-CA" sz="1500" kern="0" dirty="0" err="1">
                <a:solidFill>
                  <a:srgbClr val="000000"/>
                </a:solidFill>
                <a:latin typeface="Arial Narrow" panose="020B0606020202030204" pitchFamily="34" charset="0"/>
                <a:ea typeface="Calibri"/>
                <a:cs typeface="Arial Narrow"/>
              </a:rPr>
              <a:t>apoB</a:t>
            </a:r>
            <a:r>
              <a:rPr lang="en-CA" sz="1500" kern="0" dirty="0">
                <a:solidFill>
                  <a:srgbClr val="000000"/>
                </a:solidFill>
                <a:latin typeface="Arial Narrow" panose="020B0606020202030204" pitchFamily="34" charset="0"/>
                <a:ea typeface="Calibri"/>
                <a:cs typeface="Arial Narrow"/>
              </a:rPr>
              <a:t> (instead of standard lipid panel), urine </a:t>
            </a:r>
            <a:r>
              <a:rPr lang="en-CA" sz="1500" kern="0" dirty="0" err="1">
                <a:solidFill>
                  <a:srgbClr val="000000"/>
                </a:solidFill>
                <a:latin typeface="Arial Narrow" panose="020B0606020202030204" pitchFamily="34" charset="0"/>
                <a:ea typeface="Calibri"/>
                <a:cs typeface="Arial Narrow"/>
              </a:rPr>
              <a:t>albumin:creatinine</a:t>
            </a:r>
            <a:r>
              <a:rPr lang="en-CA" sz="1500" kern="0" dirty="0">
                <a:solidFill>
                  <a:srgbClr val="000000"/>
                </a:solidFill>
                <a:latin typeface="Arial Narrow" panose="020B0606020202030204" pitchFamily="34" charset="0"/>
                <a:ea typeface="Calibri"/>
                <a:cs typeface="Arial Narrow"/>
              </a:rPr>
              <a:t> </a:t>
            </a:r>
            <a:r>
              <a:rPr lang="en-CA" sz="1500" kern="0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  <a:cs typeface="Arial Narrow"/>
              </a:rPr>
              <a:t>ratio</a:t>
            </a:r>
            <a:br>
              <a:rPr lang="en-CA" sz="1500" kern="0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  <a:cs typeface="Arial Narrow"/>
              </a:rPr>
            </a:br>
            <a:r>
              <a:rPr lang="en-CA" sz="1500" kern="0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  <a:cs typeface="Arial Narrow"/>
              </a:rPr>
              <a:t> </a:t>
            </a:r>
            <a:r>
              <a:rPr lang="en-CA" sz="1500" kern="0" dirty="0">
                <a:solidFill>
                  <a:srgbClr val="000000"/>
                </a:solidFill>
                <a:latin typeface="Arial Narrow" panose="020B0606020202030204" pitchFamily="34" charset="0"/>
                <a:ea typeface="Calibri"/>
                <a:cs typeface="Arial Narrow"/>
              </a:rPr>
              <a:t>(if </a:t>
            </a:r>
            <a:r>
              <a:rPr lang="en-CA" sz="1500" kern="0" dirty="0" err="1">
                <a:solidFill>
                  <a:srgbClr val="000000"/>
                </a:solidFill>
                <a:latin typeface="Arial Narrow" panose="020B0606020202030204" pitchFamily="34" charset="0"/>
                <a:ea typeface="Calibri"/>
                <a:cs typeface="Arial Narrow"/>
              </a:rPr>
              <a:t>eGFR</a:t>
            </a:r>
            <a:r>
              <a:rPr lang="en-CA" sz="1500" kern="0" dirty="0">
                <a:solidFill>
                  <a:srgbClr val="000000"/>
                </a:solidFill>
                <a:latin typeface="Arial Narrow" panose="020B0606020202030204" pitchFamily="34" charset="0"/>
                <a:ea typeface="Calibri"/>
                <a:cs typeface="Arial Narrow"/>
              </a:rPr>
              <a:t> &lt;60, hypertension, diabetes)</a:t>
            </a:r>
            <a:endParaRPr lang="en-CA" sz="1500" kern="0" dirty="0">
              <a:solidFill>
                <a:sysClr val="window" lastClr="FFFFFF"/>
              </a:solidFill>
              <a:latin typeface="Arial Narrow" panose="020B0606020202030204" pitchFamily="34" charset="0"/>
              <a:ea typeface="Calibri"/>
              <a:cs typeface="Arial Narrow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318845" y="5720666"/>
            <a:ext cx="2461845" cy="5858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>
              <a:lnSpc>
                <a:spcPct val="95000"/>
              </a:lnSpc>
              <a:spcAft>
                <a:spcPts val="200"/>
              </a:spcAft>
              <a:defRPr/>
            </a:pPr>
            <a:r>
              <a:rPr lang="en-CA" sz="1600" kern="0" dirty="0">
                <a:solidFill>
                  <a:srgbClr val="000000"/>
                </a:solidFill>
                <a:latin typeface="Arial Narrow" panose="020B0606020202030204" pitchFamily="34" charset="0"/>
                <a:ea typeface="Calibri"/>
                <a:cs typeface="Arial Narrow"/>
              </a:rPr>
              <a:t>Framingham risk score &lt;5%</a:t>
            </a:r>
            <a:endParaRPr lang="en-CA" sz="1600" kern="0" dirty="0">
              <a:solidFill>
                <a:sysClr val="window" lastClr="FFFFFF"/>
              </a:solidFill>
              <a:latin typeface="Arial Narrow" panose="020B0606020202030204" pitchFamily="34" charset="0"/>
              <a:ea typeface="Calibri"/>
              <a:cs typeface="Arial Narrow"/>
            </a:endParaRPr>
          </a:p>
          <a:p>
            <a:pPr lvl="0" algn="ctr" defTabSz="914400">
              <a:lnSpc>
                <a:spcPct val="95000"/>
              </a:lnSpc>
              <a:spcAft>
                <a:spcPts val="200"/>
              </a:spcAft>
              <a:defRPr/>
            </a:pPr>
            <a:r>
              <a:rPr lang="en-CA" sz="1600" kern="0" dirty="0">
                <a:solidFill>
                  <a:srgbClr val="000000"/>
                </a:solidFill>
                <a:latin typeface="Arial Narrow" panose="020B0606020202030204" pitchFamily="34" charset="0"/>
                <a:ea typeface="Calibri"/>
                <a:cs typeface="Arial Narrow"/>
              </a:rPr>
              <a:t>Repeat every 3-5 years</a:t>
            </a:r>
            <a:endParaRPr lang="en-CA" sz="1600" kern="0" dirty="0">
              <a:solidFill>
                <a:sysClr val="window" lastClr="FFFFFF"/>
              </a:solidFill>
              <a:latin typeface="Arial Narrow" panose="020B0606020202030204" pitchFamily="34" charset="0"/>
              <a:ea typeface="Calibri"/>
              <a:cs typeface="Arial Narrow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5978767" y="5720666"/>
            <a:ext cx="2461845" cy="5858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>
              <a:lnSpc>
                <a:spcPct val="95000"/>
              </a:lnSpc>
              <a:spcAft>
                <a:spcPts val="200"/>
              </a:spcAft>
              <a:defRPr/>
            </a:pPr>
            <a:r>
              <a:rPr lang="en-CA" sz="1600" kern="0" dirty="0">
                <a:solidFill>
                  <a:srgbClr val="000000"/>
                </a:solidFill>
                <a:latin typeface="Arial Narrow" panose="020B0606020202030204" pitchFamily="34" charset="0"/>
                <a:ea typeface="Calibri"/>
                <a:cs typeface="Arial Narrow"/>
              </a:rPr>
              <a:t>Framingham risk score </a:t>
            </a:r>
            <a:r>
              <a:rPr lang="en-CA" sz="1600" kern="0" dirty="0">
                <a:solidFill>
                  <a:srgbClr val="000000"/>
                </a:solidFill>
                <a:latin typeface="Arial Narrow" panose="020B0606020202030204" pitchFamily="34" charset="0"/>
                <a:ea typeface="Calibri"/>
                <a:cs typeface="Arial Narrow"/>
                <a:sym typeface="Symbol"/>
              </a:rPr>
              <a:t></a:t>
            </a:r>
            <a:r>
              <a:rPr lang="en-CA" sz="1600" kern="0" dirty="0">
                <a:solidFill>
                  <a:srgbClr val="000000"/>
                </a:solidFill>
                <a:latin typeface="Arial Narrow" panose="020B0606020202030204" pitchFamily="34" charset="0"/>
                <a:ea typeface="Calibri"/>
                <a:cs typeface="Arial Narrow"/>
              </a:rPr>
              <a:t>5%</a:t>
            </a:r>
            <a:endParaRPr lang="en-CA" sz="1600" kern="0" dirty="0">
              <a:solidFill>
                <a:sysClr val="window" lastClr="FFFFFF"/>
              </a:solidFill>
              <a:latin typeface="Arial Narrow" panose="020B0606020202030204" pitchFamily="34" charset="0"/>
              <a:ea typeface="Calibri"/>
              <a:cs typeface="Arial Narrow"/>
            </a:endParaRPr>
          </a:p>
          <a:p>
            <a:pPr lvl="0" algn="ctr" defTabSz="914400">
              <a:lnSpc>
                <a:spcPct val="95000"/>
              </a:lnSpc>
              <a:spcAft>
                <a:spcPts val="200"/>
              </a:spcAft>
              <a:defRPr/>
            </a:pPr>
            <a:r>
              <a:rPr lang="en-CA" sz="1600" kern="0" dirty="0">
                <a:solidFill>
                  <a:srgbClr val="000000"/>
                </a:solidFill>
                <a:latin typeface="Arial Narrow" panose="020B0606020202030204" pitchFamily="34" charset="0"/>
                <a:ea typeface="Calibri"/>
                <a:cs typeface="Arial Narrow"/>
              </a:rPr>
              <a:t>Repeat every year</a:t>
            </a:r>
            <a:endParaRPr lang="en-CA" sz="1600" kern="0" dirty="0">
              <a:solidFill>
                <a:sysClr val="window" lastClr="FFFFFF"/>
              </a:solidFill>
              <a:latin typeface="Arial Narrow" panose="020B0606020202030204" pitchFamily="34" charset="0"/>
              <a:ea typeface="Calibri"/>
              <a:cs typeface="Arial Narrow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6596803" y="2663206"/>
            <a:ext cx="2074276" cy="1547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6213" lvl="0" indent="-176213" defTabSz="914400">
              <a:lnSpc>
                <a:spcPct val="95000"/>
              </a:lnSpc>
              <a:spcAft>
                <a:spcPts val="200"/>
              </a:spcAft>
              <a:buClr>
                <a:schemeClr val="accent1"/>
              </a:buClr>
              <a:buFont typeface="Arial"/>
              <a:buChar char="•"/>
              <a:defRPr/>
            </a:pPr>
            <a:r>
              <a:rPr lang="en-CA" sz="1600" kern="0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  <a:cs typeface="Arial Narrow"/>
              </a:rPr>
              <a:t>Clinical </a:t>
            </a:r>
            <a:r>
              <a:rPr lang="en-CA" sz="1600" kern="0" dirty="0">
                <a:solidFill>
                  <a:srgbClr val="000000"/>
                </a:solidFill>
                <a:latin typeface="Arial Narrow" panose="020B0606020202030204" pitchFamily="34" charset="0"/>
                <a:ea typeface="Calibri"/>
                <a:cs typeface="Arial Narrow"/>
              </a:rPr>
              <a:t>evidence of atherosclerosis or abdominal aneurysm</a:t>
            </a:r>
            <a:endParaRPr lang="en-CA" sz="1600" kern="0" dirty="0">
              <a:solidFill>
                <a:sysClr val="window" lastClr="FFFFFF"/>
              </a:solidFill>
              <a:latin typeface="Arial Narrow" panose="020B0606020202030204" pitchFamily="34" charset="0"/>
              <a:ea typeface="Calibri"/>
              <a:cs typeface="Arial Narrow"/>
            </a:endParaRPr>
          </a:p>
          <a:p>
            <a:pPr marL="176213" lvl="0" indent="-176213" defTabSz="914400">
              <a:lnSpc>
                <a:spcPct val="95000"/>
              </a:lnSpc>
              <a:spcAft>
                <a:spcPts val="200"/>
              </a:spcAft>
              <a:buClr>
                <a:schemeClr val="accent1"/>
              </a:buClr>
              <a:buFont typeface="Arial"/>
              <a:buChar char="•"/>
              <a:defRPr/>
            </a:pPr>
            <a:r>
              <a:rPr lang="en-CA" sz="1600" kern="0" dirty="0">
                <a:solidFill>
                  <a:srgbClr val="000000"/>
                </a:solidFill>
                <a:latin typeface="Arial Narrow" panose="020B0606020202030204" pitchFamily="34" charset="0"/>
                <a:ea typeface="Calibri"/>
                <a:cs typeface="Arial Narrow"/>
              </a:rPr>
              <a:t>Clinical manifestation of hyperlipidemia</a:t>
            </a:r>
            <a:endParaRPr lang="en-CA" sz="1600" kern="0" dirty="0">
              <a:solidFill>
                <a:sysClr val="window" lastClr="FFFFFF"/>
              </a:solidFill>
              <a:latin typeface="Arial Narrow" panose="020B0606020202030204" pitchFamily="34" charset="0"/>
              <a:ea typeface="Calibri"/>
              <a:cs typeface="Arial Narrow"/>
            </a:endParaRPr>
          </a:p>
          <a:p>
            <a:pPr marL="176213" lvl="0" indent="-176213" defTabSz="914400">
              <a:lnSpc>
                <a:spcPct val="95000"/>
              </a:lnSpc>
              <a:spcAft>
                <a:spcPts val="200"/>
              </a:spcAft>
              <a:buClr>
                <a:schemeClr val="accent1"/>
              </a:buClr>
              <a:buFont typeface="Arial"/>
              <a:buChar char="•"/>
              <a:defRPr/>
            </a:pPr>
            <a:r>
              <a:rPr lang="en-CA" sz="1600" kern="0" dirty="0">
                <a:solidFill>
                  <a:srgbClr val="000000"/>
                </a:solidFill>
                <a:latin typeface="Arial Narrow" panose="020B0606020202030204" pitchFamily="34" charset="0"/>
                <a:ea typeface="Calibri"/>
                <a:cs typeface="Arial Narrow"/>
              </a:rPr>
              <a:t>Obesity (BMI &gt;27)</a:t>
            </a:r>
            <a:endParaRPr lang="en-CA" sz="1600" kern="0" dirty="0">
              <a:solidFill>
                <a:sysClr val="window" lastClr="FFFFFF"/>
              </a:solidFill>
              <a:latin typeface="Arial Narrow" panose="020B0606020202030204" pitchFamily="34" charset="0"/>
              <a:ea typeface="Calibri"/>
              <a:cs typeface="Arial Narrow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3635896" y="4284653"/>
            <a:ext cx="2323325" cy="336794"/>
          </a:xfrm>
          <a:prstGeom prst="rect">
            <a:avLst/>
          </a:prstGeom>
          <a:solidFill>
            <a:schemeClr val="accent6"/>
          </a:solidFill>
          <a:ln w="19050">
            <a:solidFill>
              <a:schemeClr val="accent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5000"/>
              </a:lnSpc>
              <a:spcAft>
                <a:spcPts val="200"/>
              </a:spcAft>
            </a:pPr>
            <a:endParaRPr lang="en-US" sz="2000">
              <a:solidFill>
                <a:schemeClr val="bg2"/>
              </a:solidFill>
              <a:latin typeface="Arial Narrow" panose="020B0606020202030204" pitchFamily="34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3949721" y="4299495"/>
            <a:ext cx="1766490" cy="3262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>
              <a:lnSpc>
                <a:spcPct val="95000"/>
              </a:lnSpc>
              <a:spcAft>
                <a:spcPts val="200"/>
              </a:spcAft>
              <a:defRPr/>
            </a:pPr>
            <a:r>
              <a:rPr lang="en-CA" sz="1600" b="1" kern="0" dirty="0" smtClean="0">
                <a:solidFill>
                  <a:srgbClr val="FCFEFA"/>
                </a:solidFill>
                <a:latin typeface="Arial Narrow" panose="020B0606020202030204" pitchFamily="34" charset="0"/>
                <a:ea typeface="Calibri"/>
                <a:cs typeface="Arial Narrow"/>
              </a:rPr>
              <a:t>HOW TO SCREEN</a:t>
            </a:r>
            <a:endParaRPr lang="en-CA" sz="1600" b="1" kern="0" dirty="0">
              <a:solidFill>
                <a:srgbClr val="FCFEFA"/>
              </a:solidFill>
              <a:latin typeface="Arial Narrow" panose="020B0606020202030204" pitchFamily="34" charset="0"/>
              <a:ea typeface="Calibri"/>
              <a:cs typeface="Arial Narrow"/>
            </a:endParaRP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7297614" y="5529250"/>
            <a:ext cx="0" cy="185615"/>
          </a:xfrm>
          <a:prstGeom prst="straightConnector1">
            <a:avLst/>
          </a:prstGeom>
          <a:ln w="19050">
            <a:solidFill>
              <a:schemeClr val="accent6"/>
            </a:solidFill>
            <a:tailEnd type="triangl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2633782" y="5525342"/>
            <a:ext cx="0" cy="185615"/>
          </a:xfrm>
          <a:prstGeom prst="straightConnector1">
            <a:avLst/>
          </a:prstGeom>
          <a:ln w="19050">
            <a:solidFill>
              <a:schemeClr val="accent6"/>
            </a:solidFill>
            <a:tailEnd type="triangl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088273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" name="Chart 39"/>
          <p:cNvGraphicFramePr/>
          <p:nvPr>
            <p:extLst>
              <p:ext uri="{D42A27DB-BD31-4B8C-83A1-F6EECF244321}">
                <p14:modId xmlns:p14="http://schemas.microsoft.com/office/powerpoint/2010/main" val="3448881758"/>
              </p:ext>
            </p:extLst>
          </p:nvPr>
        </p:nvGraphicFramePr>
        <p:xfrm>
          <a:off x="4945286" y="1639627"/>
          <a:ext cx="4001069" cy="27430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en-US" sz="3200" b="1" dirty="0"/>
              <a:t>Importance of Keeping Hematocrit &lt; 45%</a:t>
            </a:r>
            <a:br>
              <a:rPr lang="en-US" altLang="en-US" sz="3200" b="1" dirty="0"/>
            </a:br>
            <a:endParaRPr lang="en-US" altLang="en-US" sz="3200" b="1" dirty="0"/>
          </a:p>
        </p:txBody>
      </p:sp>
      <p:sp>
        <p:nvSpPr>
          <p:cNvPr id="106508" name="Rectangle 3"/>
          <p:cNvSpPr txBox="1">
            <a:spLocks noChangeArrowheads="1"/>
          </p:cNvSpPr>
          <p:nvPr/>
        </p:nvSpPr>
        <p:spPr bwMode="auto">
          <a:xfrm>
            <a:off x="654146" y="4323390"/>
            <a:ext cx="3904974" cy="685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ctr">
              <a:lnSpc>
                <a:spcPct val="105000"/>
              </a:lnSpc>
              <a:spcBef>
                <a:spcPct val="20000"/>
              </a:spcBef>
              <a:spcAft>
                <a:spcPct val="10000"/>
              </a:spcAft>
              <a:buClr>
                <a:srgbClr val="FF9900"/>
              </a:buClr>
              <a:buFontTx/>
              <a:buNone/>
              <a:defRPr sz="2000" b="1"/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Font typeface="Arial" panose="020B0604020202020204" pitchFamily="34" charset="0"/>
              <a:buChar char="–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00150" indent="-285750">
              <a:spcBef>
                <a:spcPct val="20000"/>
              </a:spcBef>
              <a:buClr>
                <a:srgbClr val="F68527"/>
              </a:buClr>
              <a:buFont typeface="Arial" panose="020B0604020202020204" pitchFamily="34" charset="0"/>
              <a:buChar char="•"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52588" indent="-280988">
              <a:spcBef>
                <a:spcPct val="20000"/>
              </a:spcBef>
              <a:buClr>
                <a:srgbClr val="F68527"/>
              </a:buClr>
              <a:buFont typeface="Arial" panose="020B0604020202020204" pitchFamily="34" charset="0"/>
              <a:buChar char="–"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62163" indent="-228600">
              <a:spcBef>
                <a:spcPct val="20000"/>
              </a:spcBef>
              <a:buClr>
                <a:srgbClr val="F68527"/>
              </a:buClr>
              <a:buFont typeface="Arial" panose="020B0604020202020204" pitchFamily="34" charset="0"/>
              <a:buChar char="»"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9363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68527"/>
              </a:buClr>
              <a:buFont typeface="Arial" panose="020B0604020202020204" pitchFamily="34" charset="0"/>
              <a:buChar char="»"/>
              <a:defRPr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6563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68527"/>
              </a:buClr>
              <a:buFont typeface="Arial" panose="020B0604020202020204" pitchFamily="34" charset="0"/>
              <a:buChar char="»"/>
              <a:defRPr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33763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68527"/>
              </a:buClr>
              <a:buFont typeface="Arial" panose="020B0604020202020204" pitchFamily="34" charset="0"/>
              <a:buChar char="»"/>
              <a:defRPr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90963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68527"/>
              </a:buClr>
              <a:buFont typeface="Arial" panose="020B0604020202020204" pitchFamily="34" charset="0"/>
              <a:buChar char="»"/>
              <a:defRPr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600" b="0" dirty="0">
                <a:solidFill>
                  <a:schemeClr val="tx2"/>
                </a:solidFill>
              </a:rPr>
              <a:t>Risk of </a:t>
            </a:r>
            <a:r>
              <a:rPr lang="en-US" altLang="en-US" sz="1600" dirty="0">
                <a:solidFill>
                  <a:schemeClr val="tx2"/>
                </a:solidFill>
              </a:rPr>
              <a:t>CV death or major thrombotic event </a:t>
            </a:r>
            <a:r>
              <a:rPr lang="en-US" altLang="en-US" sz="1600" b="0" dirty="0">
                <a:solidFill>
                  <a:schemeClr val="tx2"/>
                </a:solidFill>
              </a:rPr>
              <a:t>is</a:t>
            </a:r>
            <a:r>
              <a:rPr lang="en-US" altLang="en-US" sz="1600" dirty="0">
                <a:solidFill>
                  <a:schemeClr val="tx2"/>
                </a:solidFill>
              </a:rPr>
              <a:t> </a:t>
            </a:r>
            <a:r>
              <a:rPr lang="en-US" altLang="en-US" sz="1600" dirty="0" smtClean="0">
                <a:solidFill>
                  <a:schemeClr val="tx2"/>
                </a:solidFill>
              </a:rPr>
              <a:t>significantly higher </a:t>
            </a:r>
            <a:r>
              <a:rPr lang="en-US" altLang="en-US" sz="1600" b="0" dirty="0">
                <a:solidFill>
                  <a:schemeClr val="tx2"/>
                </a:solidFill>
              </a:rPr>
              <a:t>when </a:t>
            </a:r>
            <a:r>
              <a:rPr lang="en-US" altLang="en-US" sz="1600" dirty="0" smtClean="0">
                <a:solidFill>
                  <a:schemeClr val="tx2"/>
                </a:solidFill>
              </a:rPr>
              <a:t>HCT</a:t>
            </a:r>
            <a:r>
              <a:rPr lang="en-US" altLang="en-US" sz="1600" b="0" dirty="0" smtClean="0">
                <a:solidFill>
                  <a:schemeClr val="tx2"/>
                </a:solidFill>
              </a:rPr>
              <a:t> </a:t>
            </a:r>
            <a:r>
              <a:rPr lang="en-US" altLang="en-US" sz="1600" dirty="0" smtClean="0">
                <a:solidFill>
                  <a:schemeClr val="tx2"/>
                </a:solidFill>
              </a:rPr>
              <a:t>&gt; </a:t>
            </a:r>
            <a:r>
              <a:rPr lang="en-US" altLang="en-US" sz="1600" dirty="0">
                <a:solidFill>
                  <a:schemeClr val="tx2"/>
                </a:solidFill>
              </a:rPr>
              <a:t>45%</a:t>
            </a:r>
          </a:p>
        </p:txBody>
      </p:sp>
      <p:sp>
        <p:nvSpPr>
          <p:cNvPr id="106505" name="Rectangle 3"/>
          <p:cNvSpPr txBox="1">
            <a:spLocks noChangeArrowheads="1"/>
          </p:cNvSpPr>
          <p:nvPr/>
        </p:nvSpPr>
        <p:spPr bwMode="auto">
          <a:xfrm>
            <a:off x="5295588" y="4379156"/>
            <a:ext cx="3493986" cy="6756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0000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00150" indent="-285750">
              <a:spcBef>
                <a:spcPct val="20000"/>
              </a:spcBef>
              <a:buClr>
                <a:srgbClr val="F68527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52588" indent="-280988">
              <a:spcBef>
                <a:spcPct val="20000"/>
              </a:spcBef>
              <a:buClr>
                <a:srgbClr val="F68527"/>
              </a:buClr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62163" indent="-228600">
              <a:spcBef>
                <a:spcPct val="20000"/>
              </a:spcBef>
              <a:buClr>
                <a:srgbClr val="F68527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9363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68527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6563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68527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33763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68527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90963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68527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5000"/>
              </a:lnSpc>
              <a:spcAft>
                <a:spcPct val="10000"/>
              </a:spcAft>
              <a:buClr>
                <a:srgbClr val="FF9900"/>
              </a:buClr>
              <a:buFontTx/>
              <a:buNone/>
            </a:pPr>
            <a:r>
              <a:rPr lang="en-US" altLang="en-US" sz="1600" b="1" dirty="0">
                <a:solidFill>
                  <a:schemeClr val="tx2"/>
                </a:solidFill>
                <a:latin typeface="+mn-lt"/>
                <a:cs typeface="+mn-cs"/>
              </a:rPr>
              <a:t>Significantly higher probability of CV event </a:t>
            </a:r>
            <a:r>
              <a:rPr lang="en-US" altLang="en-US" sz="1600" dirty="0">
                <a:solidFill>
                  <a:schemeClr val="tx2"/>
                </a:solidFill>
                <a:latin typeface="+mn-lt"/>
              </a:rPr>
              <a:t>in patients with </a:t>
            </a:r>
            <a:r>
              <a:rPr lang="en-US" altLang="en-US" sz="1600" b="1" dirty="0" smtClean="0">
                <a:solidFill>
                  <a:schemeClr val="tx2"/>
                </a:solidFill>
                <a:latin typeface="+mn-lt"/>
                <a:cs typeface="+mn-cs"/>
              </a:rPr>
              <a:t>HCT </a:t>
            </a:r>
            <a:r>
              <a:rPr lang="en-US" altLang="en-US" sz="1600" b="1" dirty="0">
                <a:solidFill>
                  <a:schemeClr val="tx2"/>
                </a:solidFill>
                <a:latin typeface="+mn-lt"/>
                <a:cs typeface="+mn-cs"/>
              </a:rPr>
              <a:t>&gt; 45%</a:t>
            </a:r>
          </a:p>
        </p:txBody>
      </p:sp>
      <p:sp>
        <p:nvSpPr>
          <p:cNvPr id="4" name="Rectangle 3"/>
          <p:cNvSpPr/>
          <p:nvPr/>
        </p:nvSpPr>
        <p:spPr>
          <a:xfrm>
            <a:off x="1000942" y="5229200"/>
            <a:ext cx="77368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Hematocrit between 45 and 50% is associated with a significantly higher death rate due to cardiovascular events or major thrombosis when compared with hematocrit &lt;45% 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HR = 3.91, 95% CI 1.45-10.53,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P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= 0.004)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54146" y="934364"/>
            <a:ext cx="3904974" cy="6514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en-US" sz="2000" b="1" dirty="0">
                <a:solidFill>
                  <a:schemeClr val="accent4"/>
                </a:solidFill>
              </a:rPr>
              <a:t>Death from </a:t>
            </a:r>
            <a:r>
              <a:rPr lang="en-US" sz="2000" b="1" dirty="0" smtClean="0">
                <a:solidFill>
                  <a:schemeClr val="accent4"/>
                </a:solidFill>
              </a:rPr>
              <a:t>Cardiovascular Causes </a:t>
            </a:r>
            <a:r>
              <a:rPr lang="en-US" sz="2000" b="1" dirty="0">
                <a:solidFill>
                  <a:schemeClr val="accent4"/>
                </a:solidFill>
              </a:rPr>
              <a:t>or </a:t>
            </a:r>
            <a:r>
              <a:rPr lang="en-US" sz="2000" b="1" dirty="0" smtClean="0">
                <a:solidFill>
                  <a:schemeClr val="accent4"/>
                </a:solidFill>
              </a:rPr>
              <a:t>Major Thrombotic Events</a:t>
            </a:r>
            <a:endParaRPr lang="en-US" sz="2000" b="1" dirty="0">
              <a:solidFill>
                <a:schemeClr val="accent4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308722" y="1072864"/>
            <a:ext cx="3360616" cy="3744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en-CA" sz="2000" b="1" dirty="0" smtClean="0">
                <a:solidFill>
                  <a:schemeClr val="accent4"/>
                </a:solidFill>
              </a:rPr>
              <a:t>Total Cardiovascular Events</a:t>
            </a:r>
            <a:endParaRPr lang="en-CA" sz="2000" b="1" dirty="0">
              <a:solidFill>
                <a:schemeClr val="accent4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52522" y="6351434"/>
            <a:ext cx="612072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1200" dirty="0" err="1">
                <a:solidFill>
                  <a:srgbClr val="000000"/>
                </a:solidFill>
              </a:rPr>
              <a:t>Marchioli</a:t>
            </a:r>
            <a:r>
              <a:rPr lang="en-CA" sz="1200" dirty="0">
                <a:solidFill>
                  <a:srgbClr val="000000"/>
                </a:solidFill>
              </a:rPr>
              <a:t> R, </a:t>
            </a:r>
            <a:r>
              <a:rPr lang="en-CA" sz="1200" dirty="0" smtClean="0">
                <a:solidFill>
                  <a:srgbClr val="000000"/>
                </a:solidFill>
              </a:rPr>
              <a:t>et al. </a:t>
            </a:r>
            <a:r>
              <a:rPr lang="en-CA" sz="1200" i="1" dirty="0">
                <a:solidFill>
                  <a:srgbClr val="000000"/>
                </a:solidFill>
              </a:rPr>
              <a:t>N </a:t>
            </a:r>
            <a:r>
              <a:rPr lang="en-CA" sz="1200" i="1" dirty="0" err="1">
                <a:solidFill>
                  <a:srgbClr val="000000"/>
                </a:solidFill>
              </a:rPr>
              <a:t>Engl</a:t>
            </a:r>
            <a:r>
              <a:rPr lang="en-CA" sz="1200" i="1" dirty="0">
                <a:solidFill>
                  <a:srgbClr val="000000"/>
                </a:solidFill>
              </a:rPr>
              <a:t> J Med. </a:t>
            </a:r>
            <a:r>
              <a:rPr lang="en-CA" sz="1200" dirty="0" smtClean="0">
                <a:solidFill>
                  <a:srgbClr val="000000"/>
                </a:solidFill>
              </a:rPr>
              <a:t>2013;368(1</a:t>
            </a:r>
            <a:r>
              <a:rPr lang="en-CA" sz="1200" dirty="0">
                <a:solidFill>
                  <a:srgbClr val="000000"/>
                </a:solidFill>
              </a:rPr>
              <a:t>):</a:t>
            </a:r>
            <a:r>
              <a:rPr lang="en-CA" sz="1200" dirty="0" smtClean="0">
                <a:solidFill>
                  <a:srgbClr val="000000"/>
                </a:solidFill>
              </a:rPr>
              <a:t>22-33.</a:t>
            </a:r>
            <a:endParaRPr lang="en-CA" sz="1200" dirty="0">
              <a:solidFill>
                <a:srgbClr val="000000"/>
              </a:solidFill>
            </a:endParaRPr>
          </a:p>
        </p:txBody>
      </p:sp>
      <p:graphicFrame>
        <p:nvGraphicFramePr>
          <p:cNvPr id="15" name="Chart 14"/>
          <p:cNvGraphicFramePr/>
          <p:nvPr>
            <p:extLst>
              <p:ext uri="{D42A27DB-BD31-4B8C-83A1-F6EECF244321}">
                <p14:modId xmlns:p14="http://schemas.microsoft.com/office/powerpoint/2010/main" val="2323420345"/>
              </p:ext>
            </p:extLst>
          </p:nvPr>
        </p:nvGraphicFramePr>
        <p:xfrm>
          <a:off x="628727" y="1588419"/>
          <a:ext cx="4001069" cy="27430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7" name="Rectangle 16"/>
          <p:cNvSpPr/>
          <p:nvPr/>
        </p:nvSpPr>
        <p:spPr>
          <a:xfrm>
            <a:off x="1308020" y="2556628"/>
            <a:ext cx="203395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1400" dirty="0" smtClean="0">
                <a:solidFill>
                  <a:srgbClr val="000000"/>
                </a:solidFill>
                <a:latin typeface="+mn-lt"/>
              </a:rPr>
              <a:t>P=0.004 by log-rank test</a:t>
            </a:r>
            <a:endParaRPr lang="en-CA" sz="14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195239" y="3260760"/>
            <a:ext cx="3387685" cy="6966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97075" lvl="1">
              <a:lnSpc>
                <a:spcPct val="90000"/>
              </a:lnSpc>
              <a:spcAft>
                <a:spcPts val="400"/>
              </a:spcAft>
            </a:pPr>
            <a:r>
              <a:rPr lang="en-CA" sz="1200" b="1" dirty="0" smtClean="0">
                <a:solidFill>
                  <a:srgbClr val="000000"/>
                </a:solidFill>
              </a:rPr>
              <a:t>Hazard Ratio</a:t>
            </a:r>
          </a:p>
          <a:p>
            <a:pPr>
              <a:lnSpc>
                <a:spcPct val="90000"/>
              </a:lnSpc>
              <a:spcAft>
                <a:spcPts val="400"/>
              </a:spcAft>
              <a:tabLst>
                <a:tab pos="1484313" algn="r"/>
                <a:tab pos="1598613" algn="l"/>
              </a:tabLst>
            </a:pPr>
            <a:r>
              <a:rPr lang="en-CA" sz="1200" dirty="0" smtClean="0">
                <a:solidFill>
                  <a:srgbClr val="000000"/>
                </a:solidFill>
              </a:rPr>
              <a:t>Low HCT	5/182 (2.7%)	1.00</a:t>
            </a:r>
          </a:p>
          <a:p>
            <a:pPr>
              <a:lnSpc>
                <a:spcPct val="90000"/>
              </a:lnSpc>
              <a:spcAft>
                <a:spcPts val="400"/>
              </a:spcAft>
              <a:tabLst>
                <a:tab pos="1484313" algn="r"/>
                <a:tab pos="1598613" algn="l"/>
              </a:tabLst>
            </a:pPr>
            <a:r>
              <a:rPr lang="en-CA" sz="1200" dirty="0" smtClean="0">
                <a:solidFill>
                  <a:srgbClr val="000000"/>
                </a:solidFill>
              </a:rPr>
              <a:t>High HCT	18/183 (9.8%)	3.91 (95% CI, 1.45–10.53)</a:t>
            </a:r>
            <a:endParaRPr lang="en-CA" sz="1200" dirty="0">
              <a:solidFill>
                <a:srgbClr val="0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63408" y="3909953"/>
            <a:ext cx="389362" cy="215444"/>
          </a:xfrm>
          <a:prstGeom prst="rect">
            <a:avLst/>
          </a:prstGeom>
          <a:solidFill>
            <a:srgbClr val="DEF3D5"/>
          </a:solidFill>
        </p:spPr>
        <p:txBody>
          <a:bodyPr wrap="none" lIns="91440" tIns="0" bIns="0" rtlCol="0">
            <a:spAutoFit/>
          </a:bodyPr>
          <a:lstStyle/>
          <a:p>
            <a:r>
              <a:rPr lang="en-US" sz="1400" dirty="0" smtClean="0">
                <a:solidFill>
                  <a:srgbClr val="000000"/>
                </a:solidFill>
              </a:rPr>
              <a:t>0.0</a:t>
            </a:r>
            <a:endParaRPr lang="en-US" sz="1400" dirty="0">
              <a:solidFill>
                <a:srgbClr val="000000"/>
              </a:solidFill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038058" y="3757553"/>
            <a:ext cx="136525" cy="142875"/>
            <a:chOff x="1435100" y="3841750"/>
            <a:chExt cx="136525" cy="142875"/>
          </a:xfrm>
        </p:grpSpPr>
        <p:sp>
          <p:nvSpPr>
            <p:cNvPr id="8" name="Rectangle 7"/>
            <p:cNvSpPr/>
            <p:nvPr/>
          </p:nvSpPr>
          <p:spPr>
            <a:xfrm>
              <a:off x="1473200" y="3879850"/>
              <a:ext cx="53975" cy="66675"/>
            </a:xfrm>
            <a:prstGeom prst="rect">
              <a:avLst/>
            </a:prstGeom>
            <a:solidFill>
              <a:srgbClr val="DEF3D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 flipV="1">
              <a:off x="1435100" y="3841750"/>
              <a:ext cx="133350" cy="76200"/>
            </a:xfrm>
            <a:prstGeom prst="line">
              <a:avLst/>
            </a:prstGeom>
            <a:ln w="12700" cmpd="sng">
              <a:solidFill>
                <a:schemeClr val="tx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flipV="1">
              <a:off x="1438275" y="3908425"/>
              <a:ext cx="133350" cy="76200"/>
            </a:xfrm>
            <a:prstGeom prst="line">
              <a:avLst/>
            </a:prstGeom>
            <a:ln w="12700" cmpd="sng">
              <a:solidFill>
                <a:schemeClr val="tx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Rectangle 29"/>
          <p:cNvSpPr/>
          <p:nvPr/>
        </p:nvSpPr>
        <p:spPr>
          <a:xfrm>
            <a:off x="3412884" y="1930061"/>
            <a:ext cx="90183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1400" dirty="0" smtClean="0">
                <a:solidFill>
                  <a:srgbClr val="000000"/>
                </a:solidFill>
                <a:latin typeface="+mn-lt"/>
              </a:rPr>
              <a:t>Low HCT</a:t>
            </a:r>
            <a:endParaRPr lang="en-CA" sz="14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3477096" y="2822633"/>
            <a:ext cx="86844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1400" dirty="0" smtClean="0">
                <a:solidFill>
                  <a:srgbClr val="000000"/>
                </a:solidFill>
                <a:latin typeface="+mn-lt"/>
              </a:rPr>
              <a:t>High HCT</a:t>
            </a:r>
            <a:endParaRPr lang="en-CA" sz="14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25" name="Freeform 24"/>
          <p:cNvSpPr/>
          <p:nvPr/>
        </p:nvSpPr>
        <p:spPr>
          <a:xfrm>
            <a:off x="1114580" y="1730432"/>
            <a:ext cx="3221451" cy="1082336"/>
          </a:xfrm>
          <a:custGeom>
            <a:avLst/>
            <a:gdLst>
              <a:gd name="connsiteX0" fmla="*/ 6430537 w 6430537"/>
              <a:gd name="connsiteY0" fmla="*/ 2124927 h 2124927"/>
              <a:gd name="connsiteX1" fmla="*/ 5687122 w 6430537"/>
              <a:gd name="connsiteY1" fmla="*/ 2124927 h 2124927"/>
              <a:gd name="connsiteX2" fmla="*/ 5668537 w 6430537"/>
              <a:gd name="connsiteY2" fmla="*/ 1375317 h 2124927"/>
              <a:gd name="connsiteX3" fmla="*/ 4342781 w 6430537"/>
              <a:gd name="connsiteY3" fmla="*/ 1369122 h 2124927"/>
              <a:gd name="connsiteX4" fmla="*/ 4299415 w 6430537"/>
              <a:gd name="connsiteY4" fmla="*/ 1108927 h 2124927"/>
              <a:gd name="connsiteX5" fmla="*/ 3469268 w 6430537"/>
              <a:gd name="connsiteY5" fmla="*/ 1108927 h 2124927"/>
              <a:gd name="connsiteX6" fmla="*/ 3463073 w 6430537"/>
              <a:gd name="connsiteY6" fmla="*/ 1009805 h 2124927"/>
              <a:gd name="connsiteX7" fmla="*/ 3351561 w 6430537"/>
              <a:gd name="connsiteY7" fmla="*/ 1009805 h 2124927"/>
              <a:gd name="connsiteX8" fmla="*/ 3345366 w 6430537"/>
              <a:gd name="connsiteY8" fmla="*/ 916878 h 2124927"/>
              <a:gd name="connsiteX9" fmla="*/ 3140927 w 6430537"/>
              <a:gd name="connsiteY9" fmla="*/ 916878 h 2124927"/>
              <a:gd name="connsiteX10" fmla="*/ 3134732 w 6430537"/>
              <a:gd name="connsiteY10" fmla="*/ 830147 h 2124927"/>
              <a:gd name="connsiteX11" fmla="*/ 2763024 w 6430537"/>
              <a:gd name="connsiteY11" fmla="*/ 823952 h 2124927"/>
              <a:gd name="connsiteX12" fmla="*/ 2763024 w 6430537"/>
              <a:gd name="connsiteY12" fmla="*/ 743415 h 2124927"/>
              <a:gd name="connsiteX13" fmla="*/ 2509024 w 6430537"/>
              <a:gd name="connsiteY13" fmla="*/ 743415 h 2124927"/>
              <a:gd name="connsiteX14" fmla="*/ 2502829 w 6430537"/>
              <a:gd name="connsiteY14" fmla="*/ 613317 h 2124927"/>
              <a:gd name="connsiteX15" fmla="*/ 2174488 w 6430537"/>
              <a:gd name="connsiteY15" fmla="*/ 613317 h 2124927"/>
              <a:gd name="connsiteX16" fmla="*/ 2174488 w 6430537"/>
              <a:gd name="connsiteY16" fmla="*/ 532781 h 2124927"/>
              <a:gd name="connsiteX17" fmla="*/ 1932878 w 6430537"/>
              <a:gd name="connsiteY17" fmla="*/ 532781 h 2124927"/>
              <a:gd name="connsiteX18" fmla="*/ 1932878 w 6430537"/>
              <a:gd name="connsiteY18" fmla="*/ 458439 h 2124927"/>
              <a:gd name="connsiteX19" fmla="*/ 1623122 w 6430537"/>
              <a:gd name="connsiteY19" fmla="*/ 458439 h 2124927"/>
              <a:gd name="connsiteX20" fmla="*/ 1616927 w 6430537"/>
              <a:gd name="connsiteY20" fmla="*/ 384098 h 2124927"/>
              <a:gd name="connsiteX21" fmla="*/ 786781 w 6430537"/>
              <a:gd name="connsiteY21" fmla="*/ 384098 h 2124927"/>
              <a:gd name="connsiteX22" fmla="*/ 749610 w 6430537"/>
              <a:gd name="connsiteY22" fmla="*/ 254000 h 2124927"/>
              <a:gd name="connsiteX23" fmla="*/ 675268 w 6430537"/>
              <a:gd name="connsiteY23" fmla="*/ 130098 h 2124927"/>
              <a:gd name="connsiteX24" fmla="*/ 607122 w 6430537"/>
              <a:gd name="connsiteY24" fmla="*/ 117708 h 2124927"/>
              <a:gd name="connsiteX25" fmla="*/ 588537 w 6430537"/>
              <a:gd name="connsiteY25" fmla="*/ 55756 h 2124927"/>
              <a:gd name="connsiteX26" fmla="*/ 297366 w 6430537"/>
              <a:gd name="connsiteY26" fmla="*/ 61952 h 2124927"/>
              <a:gd name="connsiteX27" fmla="*/ 284976 w 6430537"/>
              <a:gd name="connsiteY27" fmla="*/ 0 h 2124927"/>
              <a:gd name="connsiteX28" fmla="*/ 0 w 6430537"/>
              <a:gd name="connsiteY28" fmla="*/ 0 h 2124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6430537" h="2124927">
                <a:moveTo>
                  <a:pt x="6430537" y="2124927"/>
                </a:moveTo>
                <a:lnTo>
                  <a:pt x="5687122" y="2124927"/>
                </a:lnTo>
                <a:lnTo>
                  <a:pt x="5668537" y="1375317"/>
                </a:lnTo>
                <a:lnTo>
                  <a:pt x="4342781" y="1369122"/>
                </a:lnTo>
                <a:lnTo>
                  <a:pt x="4299415" y="1108927"/>
                </a:lnTo>
                <a:lnTo>
                  <a:pt x="3469268" y="1108927"/>
                </a:lnTo>
                <a:lnTo>
                  <a:pt x="3463073" y="1009805"/>
                </a:lnTo>
                <a:lnTo>
                  <a:pt x="3351561" y="1009805"/>
                </a:lnTo>
                <a:lnTo>
                  <a:pt x="3345366" y="916878"/>
                </a:lnTo>
                <a:lnTo>
                  <a:pt x="3140927" y="916878"/>
                </a:lnTo>
                <a:lnTo>
                  <a:pt x="3134732" y="830147"/>
                </a:lnTo>
                <a:lnTo>
                  <a:pt x="2763024" y="823952"/>
                </a:lnTo>
                <a:lnTo>
                  <a:pt x="2763024" y="743415"/>
                </a:lnTo>
                <a:lnTo>
                  <a:pt x="2509024" y="743415"/>
                </a:lnTo>
                <a:lnTo>
                  <a:pt x="2502829" y="613317"/>
                </a:lnTo>
                <a:lnTo>
                  <a:pt x="2174488" y="613317"/>
                </a:lnTo>
                <a:lnTo>
                  <a:pt x="2174488" y="532781"/>
                </a:lnTo>
                <a:lnTo>
                  <a:pt x="1932878" y="532781"/>
                </a:lnTo>
                <a:lnTo>
                  <a:pt x="1932878" y="458439"/>
                </a:lnTo>
                <a:lnTo>
                  <a:pt x="1623122" y="458439"/>
                </a:lnTo>
                <a:lnTo>
                  <a:pt x="1616927" y="384098"/>
                </a:lnTo>
                <a:lnTo>
                  <a:pt x="786781" y="384098"/>
                </a:lnTo>
                <a:lnTo>
                  <a:pt x="749610" y="254000"/>
                </a:lnTo>
                <a:lnTo>
                  <a:pt x="675268" y="130098"/>
                </a:lnTo>
                <a:lnTo>
                  <a:pt x="607122" y="117708"/>
                </a:lnTo>
                <a:lnTo>
                  <a:pt x="588537" y="55756"/>
                </a:lnTo>
                <a:lnTo>
                  <a:pt x="297366" y="61952"/>
                </a:lnTo>
                <a:lnTo>
                  <a:pt x="284976" y="0"/>
                </a:lnTo>
                <a:lnTo>
                  <a:pt x="0" y="0"/>
                </a:lnTo>
              </a:path>
            </a:pathLst>
          </a:custGeom>
          <a:ln>
            <a:solidFill>
              <a:srgbClr val="8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1108373" y="1724121"/>
            <a:ext cx="3202830" cy="201952"/>
          </a:xfrm>
          <a:custGeom>
            <a:avLst/>
            <a:gdLst>
              <a:gd name="connsiteX0" fmla="*/ 6393366 w 6393366"/>
              <a:gd name="connsiteY0" fmla="*/ 390293 h 396488"/>
              <a:gd name="connsiteX1" fmla="*/ 3698488 w 6393366"/>
              <a:gd name="connsiteY1" fmla="*/ 396488 h 396488"/>
              <a:gd name="connsiteX2" fmla="*/ 3704683 w 6393366"/>
              <a:gd name="connsiteY2" fmla="*/ 303561 h 396488"/>
              <a:gd name="connsiteX3" fmla="*/ 2763024 w 6393366"/>
              <a:gd name="connsiteY3" fmla="*/ 297366 h 396488"/>
              <a:gd name="connsiteX4" fmla="*/ 2756829 w 6393366"/>
              <a:gd name="connsiteY4" fmla="*/ 223025 h 396488"/>
              <a:gd name="connsiteX5" fmla="*/ 1827561 w 6393366"/>
              <a:gd name="connsiteY5" fmla="*/ 210634 h 396488"/>
              <a:gd name="connsiteX6" fmla="*/ 1827561 w 6393366"/>
              <a:gd name="connsiteY6" fmla="*/ 92927 h 396488"/>
              <a:gd name="connsiteX7" fmla="*/ 1455853 w 6393366"/>
              <a:gd name="connsiteY7" fmla="*/ 80537 h 396488"/>
              <a:gd name="connsiteX8" fmla="*/ 1437268 w 6393366"/>
              <a:gd name="connsiteY8" fmla="*/ 18586 h 396488"/>
              <a:gd name="connsiteX9" fmla="*/ 315951 w 6393366"/>
              <a:gd name="connsiteY9" fmla="*/ 18586 h 396488"/>
              <a:gd name="connsiteX10" fmla="*/ 315951 w 6393366"/>
              <a:gd name="connsiteY10" fmla="*/ 18586 h 396488"/>
              <a:gd name="connsiteX11" fmla="*/ 0 w 6393366"/>
              <a:gd name="connsiteY11" fmla="*/ 0 h 396488"/>
              <a:gd name="connsiteX0" fmla="*/ 6393366 w 6393366"/>
              <a:gd name="connsiteY0" fmla="*/ 390293 h 396488"/>
              <a:gd name="connsiteX1" fmla="*/ 3698488 w 6393366"/>
              <a:gd name="connsiteY1" fmla="*/ 396488 h 396488"/>
              <a:gd name="connsiteX2" fmla="*/ 3704683 w 6393366"/>
              <a:gd name="connsiteY2" fmla="*/ 303561 h 396488"/>
              <a:gd name="connsiteX3" fmla="*/ 2763024 w 6393366"/>
              <a:gd name="connsiteY3" fmla="*/ 297366 h 396488"/>
              <a:gd name="connsiteX4" fmla="*/ 2756829 w 6393366"/>
              <a:gd name="connsiteY4" fmla="*/ 223025 h 396488"/>
              <a:gd name="connsiteX5" fmla="*/ 1827561 w 6393366"/>
              <a:gd name="connsiteY5" fmla="*/ 210634 h 396488"/>
              <a:gd name="connsiteX6" fmla="*/ 1827561 w 6393366"/>
              <a:gd name="connsiteY6" fmla="*/ 92927 h 396488"/>
              <a:gd name="connsiteX7" fmla="*/ 1455853 w 6393366"/>
              <a:gd name="connsiteY7" fmla="*/ 80537 h 396488"/>
              <a:gd name="connsiteX8" fmla="*/ 1437268 w 6393366"/>
              <a:gd name="connsiteY8" fmla="*/ 18586 h 396488"/>
              <a:gd name="connsiteX9" fmla="*/ 315951 w 6393366"/>
              <a:gd name="connsiteY9" fmla="*/ 18586 h 396488"/>
              <a:gd name="connsiteX10" fmla="*/ 315951 w 6393366"/>
              <a:gd name="connsiteY10" fmla="*/ 18586 h 396488"/>
              <a:gd name="connsiteX11" fmla="*/ 260195 w 6393366"/>
              <a:gd name="connsiteY11" fmla="*/ 0 h 396488"/>
              <a:gd name="connsiteX12" fmla="*/ 0 w 6393366"/>
              <a:gd name="connsiteY12" fmla="*/ 0 h 396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393366" h="396488">
                <a:moveTo>
                  <a:pt x="6393366" y="390293"/>
                </a:moveTo>
                <a:lnTo>
                  <a:pt x="3698488" y="396488"/>
                </a:lnTo>
                <a:lnTo>
                  <a:pt x="3704683" y="303561"/>
                </a:lnTo>
                <a:lnTo>
                  <a:pt x="2763024" y="297366"/>
                </a:lnTo>
                <a:lnTo>
                  <a:pt x="2756829" y="223025"/>
                </a:lnTo>
                <a:lnTo>
                  <a:pt x="1827561" y="210634"/>
                </a:lnTo>
                <a:lnTo>
                  <a:pt x="1827561" y="92927"/>
                </a:lnTo>
                <a:lnTo>
                  <a:pt x="1455853" y="80537"/>
                </a:lnTo>
                <a:lnTo>
                  <a:pt x="1437268" y="18586"/>
                </a:lnTo>
                <a:lnTo>
                  <a:pt x="315951" y="18586"/>
                </a:lnTo>
                <a:lnTo>
                  <a:pt x="315951" y="18586"/>
                </a:lnTo>
                <a:cubicBezTo>
                  <a:pt x="306658" y="15488"/>
                  <a:pt x="284975" y="4130"/>
                  <a:pt x="260195" y="0"/>
                </a:cubicBezTo>
                <a:lnTo>
                  <a:pt x="0" y="0"/>
                </a:lnTo>
              </a:path>
            </a:pathLst>
          </a:custGeom>
          <a:ln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496" name="Freeform 106495"/>
          <p:cNvSpPr/>
          <p:nvPr/>
        </p:nvSpPr>
        <p:spPr>
          <a:xfrm>
            <a:off x="5425290" y="1776953"/>
            <a:ext cx="3116029" cy="1183004"/>
          </a:xfrm>
          <a:custGeom>
            <a:avLst/>
            <a:gdLst>
              <a:gd name="connsiteX0" fmla="*/ 7087220 w 7087220"/>
              <a:gd name="connsiteY0" fmla="*/ 2521414 h 2521414"/>
              <a:gd name="connsiteX1" fmla="*/ 6473903 w 7087220"/>
              <a:gd name="connsiteY1" fmla="*/ 2521414 h 2521414"/>
              <a:gd name="connsiteX2" fmla="*/ 6449122 w 7087220"/>
              <a:gd name="connsiteY2" fmla="*/ 1635512 h 2521414"/>
              <a:gd name="connsiteX3" fmla="*/ 4937513 w 7087220"/>
              <a:gd name="connsiteY3" fmla="*/ 1635512 h 2521414"/>
              <a:gd name="connsiteX4" fmla="*/ 4906537 w 7087220"/>
              <a:gd name="connsiteY4" fmla="*/ 1356731 h 2521414"/>
              <a:gd name="connsiteX5" fmla="*/ 3952488 w 7087220"/>
              <a:gd name="connsiteY5" fmla="*/ 1356731 h 2521414"/>
              <a:gd name="connsiteX6" fmla="*/ 3952488 w 7087220"/>
              <a:gd name="connsiteY6" fmla="*/ 1251414 h 2521414"/>
              <a:gd name="connsiteX7" fmla="*/ 3816196 w 7087220"/>
              <a:gd name="connsiteY7" fmla="*/ 1245219 h 2521414"/>
              <a:gd name="connsiteX8" fmla="*/ 3810000 w 7087220"/>
              <a:gd name="connsiteY8" fmla="*/ 1139902 h 2521414"/>
              <a:gd name="connsiteX9" fmla="*/ 3574586 w 7087220"/>
              <a:gd name="connsiteY9" fmla="*/ 1139902 h 2521414"/>
              <a:gd name="connsiteX10" fmla="*/ 3574586 w 7087220"/>
              <a:gd name="connsiteY10" fmla="*/ 1034585 h 2521414"/>
              <a:gd name="connsiteX11" fmla="*/ 3153318 w 7087220"/>
              <a:gd name="connsiteY11" fmla="*/ 1034585 h 2521414"/>
              <a:gd name="connsiteX12" fmla="*/ 3153318 w 7087220"/>
              <a:gd name="connsiteY12" fmla="*/ 941658 h 2521414"/>
              <a:gd name="connsiteX13" fmla="*/ 2868342 w 7087220"/>
              <a:gd name="connsiteY13" fmla="*/ 941658 h 2521414"/>
              <a:gd name="connsiteX14" fmla="*/ 2868342 w 7087220"/>
              <a:gd name="connsiteY14" fmla="*/ 799170 h 2521414"/>
              <a:gd name="connsiteX15" fmla="*/ 2484244 w 7087220"/>
              <a:gd name="connsiteY15" fmla="*/ 799170 h 2521414"/>
              <a:gd name="connsiteX16" fmla="*/ 2478049 w 7087220"/>
              <a:gd name="connsiteY16" fmla="*/ 724829 h 2521414"/>
              <a:gd name="connsiteX17" fmla="*/ 2211659 w 7087220"/>
              <a:gd name="connsiteY17" fmla="*/ 724829 h 2521414"/>
              <a:gd name="connsiteX18" fmla="*/ 2205464 w 7087220"/>
              <a:gd name="connsiteY18" fmla="*/ 650488 h 2521414"/>
              <a:gd name="connsiteX19" fmla="*/ 2075366 w 7087220"/>
              <a:gd name="connsiteY19" fmla="*/ 644292 h 2521414"/>
              <a:gd name="connsiteX20" fmla="*/ 2075366 w 7087220"/>
              <a:gd name="connsiteY20" fmla="*/ 569951 h 2521414"/>
              <a:gd name="connsiteX21" fmla="*/ 1883318 w 7087220"/>
              <a:gd name="connsiteY21" fmla="*/ 569951 h 2521414"/>
              <a:gd name="connsiteX22" fmla="*/ 1883318 w 7087220"/>
              <a:gd name="connsiteY22" fmla="*/ 483219 h 2521414"/>
              <a:gd name="connsiteX23" fmla="*/ 910683 w 7087220"/>
              <a:gd name="connsiteY23" fmla="*/ 483219 h 2521414"/>
              <a:gd name="connsiteX24" fmla="*/ 861122 w 7087220"/>
              <a:gd name="connsiteY24" fmla="*/ 328341 h 2521414"/>
              <a:gd name="connsiteX25" fmla="*/ 792976 w 7087220"/>
              <a:gd name="connsiteY25" fmla="*/ 192049 h 2521414"/>
              <a:gd name="connsiteX26" fmla="*/ 718635 w 7087220"/>
              <a:gd name="connsiteY26" fmla="*/ 192049 h 2521414"/>
              <a:gd name="connsiteX27" fmla="*/ 706244 w 7087220"/>
              <a:gd name="connsiteY27" fmla="*/ 136292 h 2521414"/>
              <a:gd name="connsiteX28" fmla="*/ 439854 w 7087220"/>
              <a:gd name="connsiteY28" fmla="*/ 142488 h 2521414"/>
              <a:gd name="connsiteX29" fmla="*/ 433659 w 7087220"/>
              <a:gd name="connsiteY29" fmla="*/ 55756 h 2521414"/>
              <a:gd name="connsiteX30" fmla="*/ 340732 w 7087220"/>
              <a:gd name="connsiteY30" fmla="*/ 55756 h 2521414"/>
              <a:gd name="connsiteX31" fmla="*/ 340732 w 7087220"/>
              <a:gd name="connsiteY31" fmla="*/ 55756 h 2521414"/>
              <a:gd name="connsiteX32" fmla="*/ 322147 w 7087220"/>
              <a:gd name="connsiteY32" fmla="*/ 0 h 2521414"/>
              <a:gd name="connsiteX33" fmla="*/ 0 w 7087220"/>
              <a:gd name="connsiteY33" fmla="*/ 0 h 2521414"/>
              <a:gd name="connsiteX34" fmla="*/ 0 w 7087220"/>
              <a:gd name="connsiteY34" fmla="*/ 0 h 2521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7087220" h="2521414">
                <a:moveTo>
                  <a:pt x="7087220" y="2521414"/>
                </a:moveTo>
                <a:lnTo>
                  <a:pt x="6473903" y="2521414"/>
                </a:lnTo>
                <a:lnTo>
                  <a:pt x="6449122" y="1635512"/>
                </a:lnTo>
                <a:lnTo>
                  <a:pt x="4937513" y="1635512"/>
                </a:lnTo>
                <a:lnTo>
                  <a:pt x="4906537" y="1356731"/>
                </a:lnTo>
                <a:lnTo>
                  <a:pt x="3952488" y="1356731"/>
                </a:lnTo>
                <a:lnTo>
                  <a:pt x="3952488" y="1251414"/>
                </a:lnTo>
                <a:lnTo>
                  <a:pt x="3816196" y="1245219"/>
                </a:lnTo>
                <a:lnTo>
                  <a:pt x="3810000" y="1139902"/>
                </a:lnTo>
                <a:lnTo>
                  <a:pt x="3574586" y="1139902"/>
                </a:lnTo>
                <a:lnTo>
                  <a:pt x="3574586" y="1034585"/>
                </a:lnTo>
                <a:lnTo>
                  <a:pt x="3153318" y="1034585"/>
                </a:lnTo>
                <a:lnTo>
                  <a:pt x="3153318" y="941658"/>
                </a:lnTo>
                <a:lnTo>
                  <a:pt x="2868342" y="941658"/>
                </a:lnTo>
                <a:lnTo>
                  <a:pt x="2868342" y="799170"/>
                </a:lnTo>
                <a:lnTo>
                  <a:pt x="2484244" y="799170"/>
                </a:lnTo>
                <a:lnTo>
                  <a:pt x="2478049" y="724829"/>
                </a:lnTo>
                <a:lnTo>
                  <a:pt x="2211659" y="724829"/>
                </a:lnTo>
                <a:lnTo>
                  <a:pt x="2205464" y="650488"/>
                </a:lnTo>
                <a:lnTo>
                  <a:pt x="2075366" y="644292"/>
                </a:lnTo>
                <a:lnTo>
                  <a:pt x="2075366" y="569951"/>
                </a:lnTo>
                <a:lnTo>
                  <a:pt x="1883318" y="569951"/>
                </a:lnTo>
                <a:lnTo>
                  <a:pt x="1883318" y="483219"/>
                </a:lnTo>
                <a:lnTo>
                  <a:pt x="910683" y="483219"/>
                </a:lnTo>
                <a:lnTo>
                  <a:pt x="861122" y="328341"/>
                </a:lnTo>
                <a:lnTo>
                  <a:pt x="792976" y="192049"/>
                </a:lnTo>
                <a:lnTo>
                  <a:pt x="718635" y="192049"/>
                </a:lnTo>
                <a:lnTo>
                  <a:pt x="706244" y="136292"/>
                </a:lnTo>
                <a:lnTo>
                  <a:pt x="439854" y="142488"/>
                </a:lnTo>
                <a:lnTo>
                  <a:pt x="433659" y="55756"/>
                </a:lnTo>
                <a:lnTo>
                  <a:pt x="340732" y="55756"/>
                </a:lnTo>
                <a:lnTo>
                  <a:pt x="340732" y="55756"/>
                </a:lnTo>
                <a:lnTo>
                  <a:pt x="322147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>
            <a:solidFill>
              <a:srgbClr val="8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497" name="Freeform 106496"/>
          <p:cNvSpPr/>
          <p:nvPr/>
        </p:nvSpPr>
        <p:spPr>
          <a:xfrm>
            <a:off x="5425290" y="1771140"/>
            <a:ext cx="3195019" cy="311011"/>
          </a:xfrm>
          <a:custGeom>
            <a:avLst/>
            <a:gdLst>
              <a:gd name="connsiteX0" fmla="*/ 7266878 w 7266878"/>
              <a:gd name="connsiteY0" fmla="*/ 656682 h 662878"/>
              <a:gd name="connsiteX1" fmla="*/ 4863171 w 7266878"/>
              <a:gd name="connsiteY1" fmla="*/ 662878 h 662878"/>
              <a:gd name="connsiteX2" fmla="*/ 4856976 w 7266878"/>
              <a:gd name="connsiteY2" fmla="*/ 526585 h 662878"/>
              <a:gd name="connsiteX3" fmla="*/ 3147122 w 7266878"/>
              <a:gd name="connsiteY3" fmla="*/ 520390 h 662878"/>
              <a:gd name="connsiteX4" fmla="*/ 3153318 w 7266878"/>
              <a:gd name="connsiteY4" fmla="*/ 439853 h 662878"/>
              <a:gd name="connsiteX5" fmla="*/ 2100147 w 7266878"/>
              <a:gd name="connsiteY5" fmla="*/ 446048 h 662878"/>
              <a:gd name="connsiteX6" fmla="*/ 2062976 w 7266878"/>
              <a:gd name="connsiteY6" fmla="*/ 291170 h 662878"/>
              <a:gd name="connsiteX7" fmla="*/ 1666488 w 7266878"/>
              <a:gd name="connsiteY7" fmla="*/ 291170 h 662878"/>
              <a:gd name="connsiteX8" fmla="*/ 1641708 w 7266878"/>
              <a:gd name="connsiteY8" fmla="*/ 216829 h 662878"/>
              <a:gd name="connsiteX9" fmla="*/ 1437269 w 7266878"/>
              <a:gd name="connsiteY9" fmla="*/ 216829 h 662878"/>
              <a:gd name="connsiteX10" fmla="*/ 1424878 w 7266878"/>
              <a:gd name="connsiteY10" fmla="*/ 154878 h 662878"/>
              <a:gd name="connsiteX11" fmla="*/ 1102732 w 7266878"/>
              <a:gd name="connsiteY11" fmla="*/ 161073 h 662878"/>
              <a:gd name="connsiteX12" fmla="*/ 1102732 w 7266878"/>
              <a:gd name="connsiteY12" fmla="*/ 80536 h 662878"/>
              <a:gd name="connsiteX13" fmla="*/ 427464 w 7266878"/>
              <a:gd name="connsiteY13" fmla="*/ 74341 h 662878"/>
              <a:gd name="connsiteX14" fmla="*/ 359318 w 7266878"/>
              <a:gd name="connsiteY14" fmla="*/ 12390 h 662878"/>
              <a:gd name="connsiteX15" fmla="*/ 0 w 7266878"/>
              <a:gd name="connsiteY15" fmla="*/ 0 h 6628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7266878" h="662878">
                <a:moveTo>
                  <a:pt x="7266878" y="656682"/>
                </a:moveTo>
                <a:lnTo>
                  <a:pt x="4863171" y="662878"/>
                </a:lnTo>
                <a:lnTo>
                  <a:pt x="4856976" y="526585"/>
                </a:lnTo>
                <a:lnTo>
                  <a:pt x="3147122" y="520390"/>
                </a:lnTo>
                <a:lnTo>
                  <a:pt x="3153318" y="439853"/>
                </a:lnTo>
                <a:lnTo>
                  <a:pt x="2100147" y="446048"/>
                </a:lnTo>
                <a:lnTo>
                  <a:pt x="2062976" y="291170"/>
                </a:lnTo>
                <a:lnTo>
                  <a:pt x="1666488" y="291170"/>
                </a:lnTo>
                <a:lnTo>
                  <a:pt x="1641708" y="216829"/>
                </a:lnTo>
                <a:lnTo>
                  <a:pt x="1437269" y="216829"/>
                </a:lnTo>
                <a:lnTo>
                  <a:pt x="1424878" y="154878"/>
                </a:lnTo>
                <a:lnTo>
                  <a:pt x="1102732" y="161073"/>
                </a:lnTo>
                <a:lnTo>
                  <a:pt x="1102732" y="80536"/>
                </a:lnTo>
                <a:lnTo>
                  <a:pt x="427464" y="74341"/>
                </a:lnTo>
                <a:lnTo>
                  <a:pt x="359318" y="12390"/>
                </a:lnTo>
                <a:lnTo>
                  <a:pt x="0" y="0"/>
                </a:lnTo>
              </a:path>
            </a:pathLst>
          </a:custGeom>
          <a:ln>
            <a:solidFill>
              <a:srgbClr val="9CC52D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5624579" y="2607836"/>
            <a:ext cx="203395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1400" dirty="0" smtClean="0">
                <a:solidFill>
                  <a:srgbClr val="000000"/>
                </a:solidFill>
                <a:latin typeface="+mn-lt"/>
              </a:rPr>
              <a:t>P=0.01 by log-rank test</a:t>
            </a:r>
            <a:endParaRPr lang="en-CA" sz="14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5511799" y="3311968"/>
            <a:ext cx="3252176" cy="6966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97075" lvl="1">
              <a:lnSpc>
                <a:spcPct val="90000"/>
              </a:lnSpc>
              <a:spcAft>
                <a:spcPts val="400"/>
              </a:spcAft>
            </a:pPr>
            <a:r>
              <a:rPr lang="en-CA" sz="1200" b="1" dirty="0" smtClean="0">
                <a:solidFill>
                  <a:srgbClr val="000000"/>
                </a:solidFill>
              </a:rPr>
              <a:t>Hazard Ratio</a:t>
            </a:r>
          </a:p>
          <a:p>
            <a:pPr>
              <a:lnSpc>
                <a:spcPct val="90000"/>
              </a:lnSpc>
              <a:spcAft>
                <a:spcPts val="400"/>
              </a:spcAft>
              <a:tabLst>
                <a:tab pos="1484313" algn="r"/>
                <a:tab pos="1598613" algn="l"/>
              </a:tabLst>
            </a:pPr>
            <a:r>
              <a:rPr lang="en-CA" sz="1200" dirty="0" smtClean="0">
                <a:solidFill>
                  <a:srgbClr val="000000"/>
                </a:solidFill>
              </a:rPr>
              <a:t>Low HCT	8/182 (4.4%)	1.00</a:t>
            </a:r>
          </a:p>
          <a:p>
            <a:pPr>
              <a:lnSpc>
                <a:spcPct val="90000"/>
              </a:lnSpc>
              <a:spcAft>
                <a:spcPts val="400"/>
              </a:spcAft>
              <a:tabLst>
                <a:tab pos="1484313" algn="r"/>
                <a:tab pos="1598613" algn="l"/>
              </a:tabLst>
            </a:pPr>
            <a:r>
              <a:rPr lang="en-CA" sz="1200" dirty="0" smtClean="0">
                <a:solidFill>
                  <a:srgbClr val="000000"/>
                </a:solidFill>
              </a:rPr>
              <a:t>High HCT	20/183 (10.9%)	2.69 (95% CI, 1.19–6.12)</a:t>
            </a:r>
            <a:endParaRPr lang="en-CA" sz="1200" dirty="0">
              <a:solidFill>
                <a:srgbClr val="0000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582925" y="3905395"/>
            <a:ext cx="389362" cy="215444"/>
          </a:xfrm>
          <a:prstGeom prst="rect">
            <a:avLst/>
          </a:prstGeom>
          <a:solidFill>
            <a:srgbClr val="EDF7E6"/>
          </a:solidFill>
        </p:spPr>
        <p:txBody>
          <a:bodyPr wrap="none" lIns="91440" tIns="0" bIns="0" rtlCol="0">
            <a:spAutoFit/>
          </a:bodyPr>
          <a:lstStyle/>
          <a:p>
            <a:r>
              <a:rPr lang="en-US" sz="1400" dirty="0" smtClean="0">
                <a:solidFill>
                  <a:srgbClr val="000000"/>
                </a:solidFill>
              </a:rPr>
              <a:t>0.0</a:t>
            </a:r>
            <a:endParaRPr lang="en-US" sz="1400" dirty="0">
              <a:solidFill>
                <a:srgbClr val="000000"/>
              </a:solidFill>
            </a:endParaRPr>
          </a:p>
        </p:txBody>
      </p:sp>
      <p:grpSp>
        <p:nvGrpSpPr>
          <p:cNvPr id="44" name="Group 43"/>
          <p:cNvGrpSpPr/>
          <p:nvPr/>
        </p:nvGrpSpPr>
        <p:grpSpPr>
          <a:xfrm>
            <a:off x="4957575" y="3752995"/>
            <a:ext cx="136525" cy="142875"/>
            <a:chOff x="1435100" y="3841750"/>
            <a:chExt cx="136525" cy="142875"/>
          </a:xfrm>
        </p:grpSpPr>
        <p:sp>
          <p:nvSpPr>
            <p:cNvPr id="45" name="Rectangle 44"/>
            <p:cNvSpPr/>
            <p:nvPr/>
          </p:nvSpPr>
          <p:spPr>
            <a:xfrm>
              <a:off x="1473200" y="3879850"/>
              <a:ext cx="53975" cy="66675"/>
            </a:xfrm>
            <a:prstGeom prst="rect">
              <a:avLst/>
            </a:prstGeom>
            <a:solidFill>
              <a:srgbClr val="DEF3D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6" name="Straight Connector 45"/>
            <p:cNvCxnSpPr/>
            <p:nvPr/>
          </p:nvCxnSpPr>
          <p:spPr>
            <a:xfrm flipV="1">
              <a:off x="1435100" y="3841750"/>
              <a:ext cx="133350" cy="76200"/>
            </a:xfrm>
            <a:prstGeom prst="line">
              <a:avLst/>
            </a:prstGeom>
            <a:ln w="12700" cmpd="sng">
              <a:solidFill>
                <a:schemeClr val="tx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flipV="1">
              <a:off x="1438275" y="3908425"/>
              <a:ext cx="133350" cy="76200"/>
            </a:xfrm>
            <a:prstGeom prst="line">
              <a:avLst/>
            </a:prstGeom>
            <a:ln w="12700" cmpd="sng">
              <a:solidFill>
                <a:schemeClr val="tx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8" name="Rectangle 47"/>
          <p:cNvSpPr/>
          <p:nvPr/>
        </p:nvSpPr>
        <p:spPr>
          <a:xfrm>
            <a:off x="7729443" y="2070921"/>
            <a:ext cx="90183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1400" dirty="0" smtClean="0">
                <a:solidFill>
                  <a:srgbClr val="000000"/>
                </a:solidFill>
                <a:latin typeface="+mn-lt"/>
              </a:rPr>
              <a:t>Low HCT</a:t>
            </a:r>
            <a:endParaRPr lang="en-CA" sz="14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7793655" y="2956022"/>
            <a:ext cx="86844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1400" dirty="0" smtClean="0">
                <a:solidFill>
                  <a:srgbClr val="000000"/>
                </a:solidFill>
                <a:latin typeface="+mn-lt"/>
              </a:rPr>
              <a:t>High HCT</a:t>
            </a:r>
            <a:endParaRPr lang="en-CA" sz="1400" dirty="0">
              <a:solidFill>
                <a:srgbClr val="0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7261756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Correlation Between White Blood Cells and Hematocrit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019810" y="1329105"/>
            <a:ext cx="7678103" cy="961886"/>
          </a:xfrm>
        </p:spPr>
        <p:txBody>
          <a:bodyPr/>
          <a:lstStyle/>
          <a:p>
            <a:r>
              <a:rPr lang="en-CA" sz="2400" dirty="0"/>
              <a:t>Significantly higher WBC count in the high-HCT group </a:t>
            </a:r>
            <a:r>
              <a:rPr lang="en-CA" sz="2400" dirty="0" smtClean="0"/>
              <a:t/>
            </a:r>
            <a:br>
              <a:rPr lang="en-CA" sz="2400" dirty="0" smtClean="0"/>
            </a:br>
            <a:r>
              <a:rPr lang="en-CA" sz="2400" dirty="0" err="1" smtClean="0"/>
              <a:t>vs</a:t>
            </a:r>
            <a:r>
              <a:rPr lang="en-CA" sz="2400" dirty="0" smtClean="0"/>
              <a:t> </a:t>
            </a:r>
            <a:r>
              <a:rPr lang="en-CA" sz="2400" dirty="0"/>
              <a:t>low-HCT group</a:t>
            </a:r>
          </a:p>
          <a:p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>
            <a:off x="420874" y="6336916"/>
            <a:ext cx="612072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1200" dirty="0" err="1">
                <a:solidFill>
                  <a:srgbClr val="000000"/>
                </a:solidFill>
              </a:rPr>
              <a:t>Marchioli</a:t>
            </a:r>
            <a:r>
              <a:rPr lang="en-CA" sz="1200" dirty="0">
                <a:solidFill>
                  <a:srgbClr val="000000"/>
                </a:solidFill>
              </a:rPr>
              <a:t> R, </a:t>
            </a:r>
            <a:r>
              <a:rPr lang="en-CA" sz="1200" dirty="0" smtClean="0">
                <a:solidFill>
                  <a:srgbClr val="000000"/>
                </a:solidFill>
              </a:rPr>
              <a:t>et al. </a:t>
            </a:r>
            <a:r>
              <a:rPr lang="en-CA" sz="1200" i="1" dirty="0">
                <a:solidFill>
                  <a:srgbClr val="000000"/>
                </a:solidFill>
              </a:rPr>
              <a:t>N </a:t>
            </a:r>
            <a:r>
              <a:rPr lang="en-CA" sz="1200" i="1" dirty="0" err="1">
                <a:solidFill>
                  <a:srgbClr val="000000"/>
                </a:solidFill>
              </a:rPr>
              <a:t>Engl</a:t>
            </a:r>
            <a:r>
              <a:rPr lang="en-CA" sz="1200" i="1" dirty="0">
                <a:solidFill>
                  <a:srgbClr val="000000"/>
                </a:solidFill>
              </a:rPr>
              <a:t> J Med. </a:t>
            </a:r>
            <a:r>
              <a:rPr lang="en-CA" sz="1200" dirty="0" smtClean="0">
                <a:solidFill>
                  <a:srgbClr val="000000"/>
                </a:solidFill>
              </a:rPr>
              <a:t>2013;368(1</a:t>
            </a:r>
            <a:r>
              <a:rPr lang="en-CA" sz="1200" dirty="0">
                <a:solidFill>
                  <a:srgbClr val="000000"/>
                </a:solidFill>
              </a:rPr>
              <a:t>):22-33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18098" y="5988665"/>
            <a:ext cx="37175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400" dirty="0" smtClean="0">
                <a:solidFill>
                  <a:srgbClr val="000000"/>
                </a:solidFill>
              </a:rPr>
              <a:t>HCT: hematocrit; WBC: white blood cell</a:t>
            </a:r>
            <a:endParaRPr lang="en-CA" sz="1400" dirty="0">
              <a:solidFill>
                <a:srgbClr val="000000"/>
              </a:solidFill>
            </a:endParaRPr>
          </a:p>
        </p:txBody>
      </p:sp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val="278617505"/>
              </p:ext>
            </p:extLst>
          </p:nvPr>
        </p:nvGraphicFramePr>
        <p:xfrm>
          <a:off x="1175759" y="2225141"/>
          <a:ext cx="7772856" cy="3483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Box 9"/>
          <p:cNvSpPr txBox="1"/>
          <p:nvPr/>
        </p:nvSpPr>
        <p:spPr>
          <a:xfrm rot="16200000">
            <a:off x="-85500" y="3578658"/>
            <a:ext cx="27406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dirty="0" smtClean="0">
                <a:solidFill>
                  <a:srgbClr val="000000"/>
                </a:solidFill>
              </a:rPr>
              <a:t>White-Cell Count (x10</a:t>
            </a:r>
            <a:r>
              <a:rPr lang="en-CA" baseline="30000" dirty="0" smtClean="0">
                <a:solidFill>
                  <a:srgbClr val="000000"/>
                </a:solidFill>
              </a:rPr>
              <a:t>-3</a:t>
            </a:r>
            <a:r>
              <a:rPr lang="en-CA" dirty="0" smtClean="0">
                <a:solidFill>
                  <a:srgbClr val="000000"/>
                </a:solidFill>
              </a:rPr>
              <a:t>/mm</a:t>
            </a:r>
            <a:r>
              <a:rPr lang="en-CA" baseline="30000" dirty="0" smtClean="0">
                <a:solidFill>
                  <a:srgbClr val="000000"/>
                </a:solidFill>
              </a:rPr>
              <a:t>3</a:t>
            </a:r>
            <a:r>
              <a:rPr lang="en-CA" dirty="0" smtClean="0">
                <a:solidFill>
                  <a:srgbClr val="000000"/>
                </a:solidFill>
              </a:rPr>
              <a:t>)</a:t>
            </a:r>
            <a:endParaRPr lang="en-CA" dirty="0">
              <a:solidFill>
                <a:srgbClr val="0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930791" y="5633850"/>
            <a:ext cx="8054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dirty="0" smtClean="0">
                <a:solidFill>
                  <a:srgbClr val="000000"/>
                </a:solidFill>
              </a:rPr>
              <a:t>Months</a:t>
            </a:r>
            <a:endParaRPr lang="en-CA" dirty="0">
              <a:solidFill>
                <a:srgbClr val="0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714438" y="5193010"/>
            <a:ext cx="278241" cy="246221"/>
          </a:xfrm>
          <a:prstGeom prst="rect">
            <a:avLst/>
          </a:prstGeom>
          <a:solidFill>
            <a:srgbClr val="DEF3D5"/>
          </a:solidFill>
        </p:spPr>
        <p:txBody>
          <a:bodyPr wrap="none" lIns="91440" tIns="0" bIns="0" rtlCol="0">
            <a:spAutoFit/>
          </a:bodyPr>
          <a:lstStyle/>
          <a:p>
            <a:r>
              <a:rPr lang="en-US" sz="1600" dirty="0" smtClean="0">
                <a:solidFill>
                  <a:srgbClr val="000000"/>
                </a:solidFill>
              </a:rPr>
              <a:t>0</a:t>
            </a:r>
            <a:endParaRPr lang="en-US" sz="1600" dirty="0">
              <a:solidFill>
                <a:srgbClr val="000000"/>
              </a:solidFill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1994308" y="5059564"/>
            <a:ext cx="136525" cy="142875"/>
            <a:chOff x="1435100" y="3841750"/>
            <a:chExt cx="136525" cy="142875"/>
          </a:xfrm>
        </p:grpSpPr>
        <p:sp>
          <p:nvSpPr>
            <p:cNvPr id="14" name="Rectangle 13"/>
            <p:cNvSpPr/>
            <p:nvPr/>
          </p:nvSpPr>
          <p:spPr>
            <a:xfrm>
              <a:off x="1473200" y="3879850"/>
              <a:ext cx="53975" cy="66675"/>
            </a:xfrm>
            <a:prstGeom prst="rect">
              <a:avLst/>
            </a:prstGeom>
            <a:solidFill>
              <a:srgbClr val="DEF3D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" name="Straight Connector 14"/>
            <p:cNvCxnSpPr/>
            <p:nvPr/>
          </p:nvCxnSpPr>
          <p:spPr>
            <a:xfrm flipV="1">
              <a:off x="1435100" y="3841750"/>
              <a:ext cx="133350" cy="76200"/>
            </a:xfrm>
            <a:prstGeom prst="line">
              <a:avLst/>
            </a:prstGeom>
            <a:ln w="12700" cmpd="sng">
              <a:solidFill>
                <a:schemeClr val="tx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V="1">
              <a:off x="1438275" y="3908425"/>
              <a:ext cx="133350" cy="76200"/>
            </a:xfrm>
            <a:prstGeom prst="line">
              <a:avLst/>
            </a:prstGeom>
            <a:ln w="12700" cmpd="sng">
              <a:solidFill>
                <a:schemeClr val="tx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Rectangle 17"/>
          <p:cNvSpPr/>
          <p:nvPr/>
        </p:nvSpPr>
        <p:spPr>
          <a:xfrm>
            <a:off x="6177057" y="1771313"/>
            <a:ext cx="168016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1600" dirty="0" smtClean="0">
                <a:solidFill>
                  <a:srgbClr val="000000"/>
                </a:solidFill>
              </a:rPr>
              <a:t>High HCT</a:t>
            </a:r>
          </a:p>
          <a:p>
            <a:pPr>
              <a:tabLst>
                <a:tab pos="398463" algn="l"/>
              </a:tabLst>
            </a:pPr>
            <a:r>
              <a:rPr lang="en-CA" sz="1600" dirty="0">
                <a:solidFill>
                  <a:srgbClr val="000000"/>
                </a:solidFill>
              </a:rPr>
              <a:t>	</a:t>
            </a:r>
            <a:r>
              <a:rPr lang="en-CA" sz="1400" dirty="0" smtClean="0">
                <a:solidFill>
                  <a:srgbClr val="000000"/>
                </a:solidFill>
              </a:rPr>
              <a:t>75</a:t>
            </a:r>
            <a:r>
              <a:rPr lang="en-CA" sz="1400" baseline="30000" dirty="0" smtClean="0">
                <a:solidFill>
                  <a:srgbClr val="000000"/>
                </a:solidFill>
              </a:rPr>
              <a:t>th</a:t>
            </a:r>
            <a:r>
              <a:rPr lang="en-CA" sz="1400" dirty="0" smtClean="0">
                <a:solidFill>
                  <a:srgbClr val="000000"/>
                </a:solidFill>
              </a:rPr>
              <a:t> Percentile</a:t>
            </a:r>
          </a:p>
          <a:p>
            <a:pPr>
              <a:tabLst>
                <a:tab pos="398463" algn="l"/>
              </a:tabLst>
            </a:pPr>
            <a:r>
              <a:rPr lang="en-CA" sz="1400" dirty="0" smtClean="0">
                <a:solidFill>
                  <a:srgbClr val="000000"/>
                </a:solidFill>
              </a:rPr>
              <a:t>	Median</a:t>
            </a:r>
          </a:p>
          <a:p>
            <a:pPr>
              <a:tabLst>
                <a:tab pos="398463" algn="l"/>
              </a:tabLst>
            </a:pPr>
            <a:r>
              <a:rPr lang="en-CA" sz="1400" dirty="0" smtClean="0">
                <a:solidFill>
                  <a:srgbClr val="000000"/>
                </a:solidFill>
              </a:rPr>
              <a:t>	25</a:t>
            </a:r>
            <a:r>
              <a:rPr lang="en-CA" sz="1400" baseline="30000" dirty="0" smtClean="0">
                <a:solidFill>
                  <a:srgbClr val="000000"/>
                </a:solidFill>
              </a:rPr>
              <a:t>th</a:t>
            </a:r>
            <a:r>
              <a:rPr lang="en-CA" sz="1400" dirty="0" smtClean="0">
                <a:solidFill>
                  <a:srgbClr val="000000"/>
                </a:solidFill>
              </a:rPr>
              <a:t> Percentile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6305937" y="2198390"/>
            <a:ext cx="259336" cy="0"/>
          </a:xfrm>
          <a:prstGeom prst="line">
            <a:avLst/>
          </a:prstGeom>
          <a:ln>
            <a:solidFill>
              <a:schemeClr val="accent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305937" y="2423960"/>
            <a:ext cx="259336" cy="0"/>
          </a:xfrm>
          <a:prstGeom prst="line">
            <a:avLst/>
          </a:prstGeom>
          <a:ln>
            <a:solidFill>
              <a:srgbClr val="F3681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6305937" y="2640890"/>
            <a:ext cx="259336" cy="0"/>
          </a:xfrm>
          <a:prstGeom prst="line">
            <a:avLst/>
          </a:prstGeom>
          <a:ln>
            <a:solidFill>
              <a:srgbClr val="8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4106796" y="1764725"/>
            <a:ext cx="168016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1600" dirty="0" smtClean="0">
                <a:solidFill>
                  <a:srgbClr val="000000"/>
                </a:solidFill>
              </a:rPr>
              <a:t>Low HCT</a:t>
            </a:r>
          </a:p>
          <a:p>
            <a:pPr>
              <a:tabLst>
                <a:tab pos="398463" algn="l"/>
              </a:tabLst>
            </a:pPr>
            <a:r>
              <a:rPr lang="en-CA" sz="1600" dirty="0">
                <a:solidFill>
                  <a:srgbClr val="000000"/>
                </a:solidFill>
              </a:rPr>
              <a:t>	</a:t>
            </a:r>
            <a:r>
              <a:rPr lang="en-CA" sz="1400" dirty="0" smtClean="0">
                <a:solidFill>
                  <a:srgbClr val="000000"/>
                </a:solidFill>
              </a:rPr>
              <a:t>75</a:t>
            </a:r>
            <a:r>
              <a:rPr lang="en-CA" sz="1400" baseline="30000" dirty="0" smtClean="0">
                <a:solidFill>
                  <a:srgbClr val="000000"/>
                </a:solidFill>
              </a:rPr>
              <a:t>th</a:t>
            </a:r>
            <a:r>
              <a:rPr lang="en-CA" sz="1400" dirty="0" smtClean="0">
                <a:solidFill>
                  <a:srgbClr val="000000"/>
                </a:solidFill>
              </a:rPr>
              <a:t> Percentile</a:t>
            </a:r>
          </a:p>
          <a:p>
            <a:pPr>
              <a:tabLst>
                <a:tab pos="398463" algn="l"/>
              </a:tabLst>
            </a:pPr>
            <a:r>
              <a:rPr lang="en-CA" sz="1400" dirty="0" smtClean="0">
                <a:solidFill>
                  <a:srgbClr val="000000"/>
                </a:solidFill>
              </a:rPr>
              <a:t>	Median</a:t>
            </a:r>
          </a:p>
          <a:p>
            <a:pPr>
              <a:tabLst>
                <a:tab pos="398463" algn="l"/>
              </a:tabLst>
            </a:pPr>
            <a:r>
              <a:rPr lang="en-CA" sz="1400" dirty="0" smtClean="0">
                <a:solidFill>
                  <a:srgbClr val="000000"/>
                </a:solidFill>
              </a:rPr>
              <a:t>	25</a:t>
            </a:r>
            <a:r>
              <a:rPr lang="en-CA" sz="1400" baseline="30000" dirty="0" smtClean="0">
                <a:solidFill>
                  <a:srgbClr val="000000"/>
                </a:solidFill>
              </a:rPr>
              <a:t>th</a:t>
            </a:r>
            <a:r>
              <a:rPr lang="en-CA" sz="1400" dirty="0" smtClean="0">
                <a:solidFill>
                  <a:srgbClr val="000000"/>
                </a:solidFill>
              </a:rPr>
              <a:t> Percentile</a:t>
            </a:r>
          </a:p>
        </p:txBody>
      </p:sp>
      <p:cxnSp>
        <p:nvCxnSpPr>
          <p:cNvPr id="25" name="Straight Connector 24"/>
          <p:cNvCxnSpPr/>
          <p:nvPr/>
        </p:nvCxnSpPr>
        <p:spPr>
          <a:xfrm>
            <a:off x="4235676" y="2191802"/>
            <a:ext cx="259336" cy="0"/>
          </a:xfrm>
          <a:prstGeom prst="line">
            <a:avLst/>
          </a:prstGeom>
          <a:ln>
            <a:solidFill>
              <a:schemeClr val="accent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235676" y="2417372"/>
            <a:ext cx="259336" cy="0"/>
          </a:xfrm>
          <a:prstGeom prst="line">
            <a:avLst/>
          </a:prstGeom>
          <a:ln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235676" y="2642942"/>
            <a:ext cx="259336" cy="0"/>
          </a:xfrm>
          <a:prstGeom prst="line">
            <a:avLst/>
          </a:prstGeom>
          <a:ln>
            <a:solidFill>
              <a:srgbClr val="00808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Freeform 22"/>
          <p:cNvSpPr/>
          <p:nvPr/>
        </p:nvSpPr>
        <p:spPr>
          <a:xfrm>
            <a:off x="2073911" y="3035028"/>
            <a:ext cx="6517971" cy="299083"/>
          </a:xfrm>
          <a:custGeom>
            <a:avLst/>
            <a:gdLst>
              <a:gd name="connsiteX0" fmla="*/ 6881103 w 6881103"/>
              <a:gd name="connsiteY0" fmla="*/ 0 h 483342"/>
              <a:gd name="connsiteX1" fmla="*/ 5914336 w 6881103"/>
              <a:gd name="connsiteY1" fmla="*/ 170591 h 483342"/>
              <a:gd name="connsiteX2" fmla="*/ 4938091 w 6881103"/>
              <a:gd name="connsiteY2" fmla="*/ 246409 h 483342"/>
              <a:gd name="connsiteX3" fmla="*/ 3933413 w 6881103"/>
              <a:gd name="connsiteY3" fmla="*/ 18955 h 483342"/>
              <a:gd name="connsiteX4" fmla="*/ 2947690 w 6881103"/>
              <a:gd name="connsiteY4" fmla="*/ 18955 h 483342"/>
              <a:gd name="connsiteX5" fmla="*/ 1952489 w 6881103"/>
              <a:gd name="connsiteY5" fmla="*/ 236932 h 483342"/>
              <a:gd name="connsiteX6" fmla="*/ 976244 w 6881103"/>
              <a:gd name="connsiteY6" fmla="*/ 85296 h 483342"/>
              <a:gd name="connsiteX7" fmla="*/ 0 w 6881103"/>
              <a:gd name="connsiteY7" fmla="*/ 483342 h 483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881103" h="483342">
                <a:moveTo>
                  <a:pt x="6881103" y="0"/>
                </a:moveTo>
                <a:lnTo>
                  <a:pt x="5914336" y="170591"/>
                </a:lnTo>
                <a:lnTo>
                  <a:pt x="4938091" y="246409"/>
                </a:lnTo>
                <a:lnTo>
                  <a:pt x="3933413" y="18955"/>
                </a:lnTo>
                <a:lnTo>
                  <a:pt x="2947690" y="18955"/>
                </a:lnTo>
                <a:lnTo>
                  <a:pt x="1952489" y="236932"/>
                </a:lnTo>
                <a:lnTo>
                  <a:pt x="976244" y="85296"/>
                </a:lnTo>
                <a:lnTo>
                  <a:pt x="0" y="483342"/>
                </a:lnTo>
              </a:path>
            </a:pathLst>
          </a:custGeom>
          <a:ln>
            <a:solidFill>
              <a:schemeClr val="accent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2075801" y="2704412"/>
            <a:ext cx="6511434" cy="497445"/>
          </a:xfrm>
          <a:custGeom>
            <a:avLst/>
            <a:gdLst>
              <a:gd name="connsiteX0" fmla="*/ 6903330 w 6903330"/>
              <a:gd name="connsiteY0" fmla="*/ 634973 h 803911"/>
              <a:gd name="connsiteX1" fmla="*/ 5889677 w 6903330"/>
              <a:gd name="connsiteY1" fmla="*/ 803911 h 803911"/>
              <a:gd name="connsiteX2" fmla="*/ 4922628 w 6903330"/>
              <a:gd name="connsiteY2" fmla="*/ 640798 h 803911"/>
              <a:gd name="connsiteX3" fmla="*/ 3926451 w 6903330"/>
              <a:gd name="connsiteY3" fmla="*/ 0 h 803911"/>
              <a:gd name="connsiteX4" fmla="*/ 2953577 w 6903330"/>
              <a:gd name="connsiteY4" fmla="*/ 500988 h 803911"/>
              <a:gd name="connsiteX5" fmla="*/ 1980702 w 6903330"/>
              <a:gd name="connsiteY5" fmla="*/ 302923 h 803911"/>
              <a:gd name="connsiteX6" fmla="*/ 990351 w 6903330"/>
              <a:gd name="connsiteY6" fmla="*/ 530115 h 803911"/>
              <a:gd name="connsiteX7" fmla="*/ 0 w 6903330"/>
              <a:gd name="connsiteY7" fmla="*/ 588369 h 803911"/>
              <a:gd name="connsiteX0" fmla="*/ 6874202 w 6874202"/>
              <a:gd name="connsiteY0" fmla="*/ 634973 h 803911"/>
              <a:gd name="connsiteX1" fmla="*/ 5889677 w 6874202"/>
              <a:gd name="connsiteY1" fmla="*/ 803911 h 803911"/>
              <a:gd name="connsiteX2" fmla="*/ 4922628 w 6874202"/>
              <a:gd name="connsiteY2" fmla="*/ 640798 h 803911"/>
              <a:gd name="connsiteX3" fmla="*/ 3926451 w 6874202"/>
              <a:gd name="connsiteY3" fmla="*/ 0 h 803911"/>
              <a:gd name="connsiteX4" fmla="*/ 2953577 w 6874202"/>
              <a:gd name="connsiteY4" fmla="*/ 500988 h 803911"/>
              <a:gd name="connsiteX5" fmla="*/ 1980702 w 6874202"/>
              <a:gd name="connsiteY5" fmla="*/ 302923 h 803911"/>
              <a:gd name="connsiteX6" fmla="*/ 990351 w 6874202"/>
              <a:gd name="connsiteY6" fmla="*/ 530115 h 803911"/>
              <a:gd name="connsiteX7" fmla="*/ 0 w 6874202"/>
              <a:gd name="connsiteY7" fmla="*/ 588369 h 8039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874202" h="803911">
                <a:moveTo>
                  <a:pt x="6874202" y="634973"/>
                </a:moveTo>
                <a:lnTo>
                  <a:pt x="5889677" y="803911"/>
                </a:lnTo>
                <a:lnTo>
                  <a:pt x="4922628" y="640798"/>
                </a:lnTo>
                <a:lnTo>
                  <a:pt x="3926451" y="0"/>
                </a:lnTo>
                <a:lnTo>
                  <a:pt x="2953577" y="500988"/>
                </a:lnTo>
                <a:lnTo>
                  <a:pt x="1980702" y="302923"/>
                </a:lnTo>
                <a:lnTo>
                  <a:pt x="990351" y="530115"/>
                </a:lnTo>
                <a:lnTo>
                  <a:pt x="0" y="588369"/>
                </a:lnTo>
              </a:path>
            </a:pathLst>
          </a:custGeom>
          <a:ln>
            <a:solidFill>
              <a:schemeClr val="accent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24" name="Freeform 26623"/>
          <p:cNvSpPr/>
          <p:nvPr/>
        </p:nvSpPr>
        <p:spPr>
          <a:xfrm>
            <a:off x="2081318" y="4167909"/>
            <a:ext cx="6505916" cy="201861"/>
          </a:xfrm>
          <a:custGeom>
            <a:avLst/>
            <a:gdLst>
              <a:gd name="connsiteX0" fmla="*/ 6868377 w 6868377"/>
              <a:gd name="connsiteY0" fmla="*/ 0 h 326224"/>
              <a:gd name="connsiteX1" fmla="*/ 5895503 w 6868377"/>
              <a:gd name="connsiteY1" fmla="*/ 128159 h 326224"/>
              <a:gd name="connsiteX2" fmla="*/ 4916803 w 6868377"/>
              <a:gd name="connsiteY2" fmla="*/ 308748 h 326224"/>
              <a:gd name="connsiteX3" fmla="*/ 3920626 w 6868377"/>
              <a:gd name="connsiteY3" fmla="*/ 145636 h 326224"/>
              <a:gd name="connsiteX4" fmla="*/ 2988531 w 6868377"/>
              <a:gd name="connsiteY4" fmla="*/ 227192 h 326224"/>
              <a:gd name="connsiteX5" fmla="*/ 1951575 w 6868377"/>
              <a:gd name="connsiteY5" fmla="*/ 203890 h 326224"/>
              <a:gd name="connsiteX6" fmla="*/ 967049 w 6868377"/>
              <a:gd name="connsiteY6" fmla="*/ 244668 h 326224"/>
              <a:gd name="connsiteX7" fmla="*/ 0 w 6868377"/>
              <a:gd name="connsiteY7" fmla="*/ 326224 h 326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868377" h="326224">
                <a:moveTo>
                  <a:pt x="6868377" y="0"/>
                </a:moveTo>
                <a:lnTo>
                  <a:pt x="5895503" y="128159"/>
                </a:lnTo>
                <a:lnTo>
                  <a:pt x="4916803" y="308748"/>
                </a:lnTo>
                <a:lnTo>
                  <a:pt x="3920626" y="145636"/>
                </a:lnTo>
                <a:lnTo>
                  <a:pt x="2988531" y="227192"/>
                </a:lnTo>
                <a:lnTo>
                  <a:pt x="1951575" y="203890"/>
                </a:lnTo>
                <a:lnTo>
                  <a:pt x="967049" y="244668"/>
                </a:lnTo>
                <a:lnTo>
                  <a:pt x="0" y="326224"/>
                </a:lnTo>
              </a:path>
            </a:pathLst>
          </a:custGeom>
          <a:ln>
            <a:solidFill>
              <a:srgbClr val="00808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25" name="Freeform 26624"/>
          <p:cNvSpPr/>
          <p:nvPr/>
        </p:nvSpPr>
        <p:spPr>
          <a:xfrm>
            <a:off x="2081318" y="4272444"/>
            <a:ext cx="6511435" cy="392909"/>
          </a:xfrm>
          <a:custGeom>
            <a:avLst/>
            <a:gdLst>
              <a:gd name="connsiteX0" fmla="*/ 6874203 w 6874203"/>
              <a:gd name="connsiteY0" fmla="*/ 0 h 634973"/>
              <a:gd name="connsiteX1" fmla="*/ 5895503 w 6874203"/>
              <a:gd name="connsiteY1" fmla="*/ 495163 h 634973"/>
              <a:gd name="connsiteX2" fmla="*/ 4905152 w 6874203"/>
              <a:gd name="connsiteY2" fmla="*/ 634973 h 634973"/>
              <a:gd name="connsiteX3" fmla="*/ 3938103 w 6874203"/>
              <a:gd name="connsiteY3" fmla="*/ 355352 h 634973"/>
              <a:gd name="connsiteX4" fmla="*/ 2976879 w 6874203"/>
              <a:gd name="connsiteY4" fmla="*/ 483512 h 634973"/>
              <a:gd name="connsiteX5" fmla="*/ 1974877 w 6874203"/>
              <a:gd name="connsiteY5" fmla="*/ 250494 h 634973"/>
              <a:gd name="connsiteX6" fmla="*/ 949572 w 6874203"/>
              <a:gd name="connsiteY6" fmla="*/ 267971 h 634973"/>
              <a:gd name="connsiteX7" fmla="*/ 0 w 6874203"/>
              <a:gd name="connsiteY7" fmla="*/ 297098 h 634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874203" h="634973">
                <a:moveTo>
                  <a:pt x="6874203" y="0"/>
                </a:moveTo>
                <a:lnTo>
                  <a:pt x="5895503" y="495163"/>
                </a:lnTo>
                <a:lnTo>
                  <a:pt x="4905152" y="634973"/>
                </a:lnTo>
                <a:lnTo>
                  <a:pt x="3938103" y="355352"/>
                </a:lnTo>
                <a:lnTo>
                  <a:pt x="2976879" y="483512"/>
                </a:lnTo>
                <a:lnTo>
                  <a:pt x="1974877" y="250494"/>
                </a:lnTo>
                <a:lnTo>
                  <a:pt x="949572" y="267971"/>
                </a:lnTo>
                <a:lnTo>
                  <a:pt x="0" y="297098"/>
                </a:lnTo>
              </a:path>
            </a:pathLst>
          </a:custGeom>
          <a:ln>
            <a:solidFill>
              <a:srgbClr val="8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MED/JAKp/0001</a:t>
            </a:r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80139872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4000" b="1" dirty="0" smtClean="0"/>
              <a:t>Key Topics</a:t>
            </a:r>
            <a:endParaRPr lang="en-CA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2400" b="1" dirty="0">
                <a:solidFill>
                  <a:schemeClr val="bg2">
                    <a:lumMod val="90000"/>
                  </a:schemeClr>
                </a:solidFill>
              </a:rPr>
              <a:t>Diagnostic Approaches</a:t>
            </a:r>
          </a:p>
          <a:p>
            <a:pPr marL="742950" lvl="2" indent="-342900"/>
            <a:r>
              <a:rPr lang="en-CA" sz="2000" b="1" dirty="0">
                <a:solidFill>
                  <a:schemeClr val="bg2">
                    <a:lumMod val="90000"/>
                  </a:schemeClr>
                </a:solidFill>
              </a:rPr>
              <a:t>Current and proposed WHO criteria for diagnosis of PV</a:t>
            </a:r>
          </a:p>
          <a:p>
            <a:r>
              <a:rPr lang="en-CA" sz="2400" b="1" dirty="0">
                <a:solidFill>
                  <a:schemeClr val="bg2">
                    <a:lumMod val="90000"/>
                  </a:schemeClr>
                </a:solidFill>
              </a:rPr>
              <a:t>Prognosis and Risk Assessment </a:t>
            </a:r>
          </a:p>
          <a:p>
            <a:r>
              <a:rPr lang="en-CA" sz="2400" b="1" dirty="0">
                <a:solidFill>
                  <a:schemeClr val="bg2">
                    <a:lumMod val="90000"/>
                  </a:schemeClr>
                </a:solidFill>
              </a:rPr>
              <a:t>Goals of Therapy</a:t>
            </a:r>
          </a:p>
          <a:p>
            <a:r>
              <a:rPr lang="en-CA" sz="2400" b="1" dirty="0"/>
              <a:t>Therapeutic Approaches </a:t>
            </a:r>
          </a:p>
          <a:p>
            <a:r>
              <a:rPr lang="en-CA" sz="2400" b="1" dirty="0" smtClean="0">
                <a:solidFill>
                  <a:schemeClr val="bg2">
                    <a:lumMod val="90000"/>
                  </a:schemeClr>
                </a:solidFill>
              </a:rPr>
              <a:t>Specific Situations</a:t>
            </a:r>
          </a:p>
          <a:p>
            <a:endParaRPr lang="en-CA" sz="2400" b="1" dirty="0">
              <a:solidFill>
                <a:schemeClr val="bg2">
                  <a:lumMod val="9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9853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600" b="1" dirty="0" smtClean="0"/>
              <a:t>Background</a:t>
            </a:r>
            <a:endParaRPr lang="en-CA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CA" sz="2400" b="1" dirty="0" smtClean="0"/>
              <a:t>Objectives</a:t>
            </a:r>
          </a:p>
          <a:p>
            <a:r>
              <a:rPr lang="en-CA" sz="2400" dirty="0" smtClean="0"/>
              <a:t>To discuss the potential impact of the changing landscape of PV management on daily practice</a:t>
            </a:r>
          </a:p>
          <a:p>
            <a:r>
              <a:rPr lang="en-CA" sz="2400" dirty="0" smtClean="0"/>
              <a:t>To assist Canadian physicians in the management of PV patients</a:t>
            </a:r>
          </a:p>
          <a:p>
            <a:r>
              <a:rPr lang="en-CA" sz="2400" dirty="0" smtClean="0"/>
              <a:t>To standardize the management of PV across the country</a:t>
            </a:r>
          </a:p>
          <a:p>
            <a:endParaRPr lang="en-CA" sz="2400" dirty="0"/>
          </a:p>
          <a:p>
            <a:pPr marL="0" indent="0">
              <a:buNone/>
            </a:pPr>
            <a:r>
              <a:rPr lang="en-CA" sz="2400" b="1" dirty="0" smtClean="0"/>
              <a:t>Development</a:t>
            </a:r>
          </a:p>
          <a:p>
            <a:r>
              <a:rPr lang="en-CA" sz="2400" dirty="0" smtClean="0"/>
              <a:t>Each member of the writing committee was assigned a specific topic </a:t>
            </a:r>
          </a:p>
          <a:p>
            <a:pPr lvl="1"/>
            <a:r>
              <a:rPr lang="en-CA" sz="2000" dirty="0" smtClean="0"/>
              <a:t>Several meetings and teleconferences were held to finalize the content</a:t>
            </a:r>
          </a:p>
          <a:p>
            <a:endParaRPr lang="en-CA" sz="2400" dirty="0"/>
          </a:p>
          <a:p>
            <a:pPr marL="0" indent="0">
              <a:buNone/>
            </a:pPr>
            <a:endParaRPr lang="en-CA" sz="2400" dirty="0"/>
          </a:p>
        </p:txBody>
      </p:sp>
    </p:spTree>
    <p:extLst>
      <p:ext uri="{BB962C8B-B14F-4D97-AF65-F5344CB8AC3E}">
        <p14:creationId xmlns:p14="http://schemas.microsoft.com/office/powerpoint/2010/main" val="1888895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CA" sz="3200" b="1" dirty="0"/>
              <a:t>Phlebotomy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CA" b="1" dirty="0" smtClean="0"/>
              <a:t>Advantages</a:t>
            </a:r>
          </a:p>
          <a:p>
            <a:r>
              <a:rPr lang="en-CA" dirty="0" smtClean="0"/>
              <a:t>Immediate reduction of </a:t>
            </a:r>
            <a:r>
              <a:rPr lang="en-CA" dirty="0" err="1" smtClean="0"/>
              <a:t>Hct</a:t>
            </a:r>
            <a:endParaRPr lang="en-CA" dirty="0" smtClean="0"/>
          </a:p>
          <a:p>
            <a:r>
              <a:rPr lang="en-CA" dirty="0" smtClean="0"/>
              <a:t>Well tolerated</a:t>
            </a:r>
          </a:p>
          <a:p>
            <a:pPr marL="628650" lvl="1" indent="-266700"/>
            <a:r>
              <a:rPr lang="en-CA" dirty="0"/>
              <a:t>Some patients might experience fatigue after the procedure; this might be managed by adequate hydration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9520" y="1628800"/>
            <a:ext cx="4038600" cy="45259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CA" b="1" dirty="0" smtClean="0"/>
              <a:t>Disadvantages</a:t>
            </a:r>
          </a:p>
          <a:p>
            <a:r>
              <a:rPr lang="en-CA" dirty="0" smtClean="0"/>
              <a:t>Inconvenience</a:t>
            </a:r>
          </a:p>
          <a:p>
            <a:r>
              <a:rPr lang="en-CA" dirty="0" smtClean="0"/>
              <a:t>Does </a:t>
            </a:r>
            <a:r>
              <a:rPr lang="en-CA" dirty="0"/>
              <a:t>not decrease the platelet or leukocyte </a:t>
            </a:r>
            <a:r>
              <a:rPr lang="en-CA" dirty="0" smtClean="0"/>
              <a:t>counts*</a:t>
            </a:r>
          </a:p>
          <a:p>
            <a:r>
              <a:rPr lang="en-CA" dirty="0"/>
              <a:t>Frequent phlebotomies </a:t>
            </a:r>
            <a:r>
              <a:rPr lang="en-CA" dirty="0" smtClean="0"/>
              <a:t>may</a:t>
            </a:r>
          </a:p>
          <a:p>
            <a:pPr lvl="1"/>
            <a:r>
              <a:rPr lang="en-CA" dirty="0" smtClean="0"/>
              <a:t>Lead </a:t>
            </a:r>
            <a:r>
              <a:rPr lang="en-CA" dirty="0"/>
              <a:t>to iron deficiency, abnormal red blood cell </a:t>
            </a:r>
            <a:r>
              <a:rPr lang="en-CA" dirty="0" smtClean="0"/>
              <a:t>morphology</a:t>
            </a:r>
            <a:r>
              <a:rPr lang="en-CA" dirty="0"/>
              <a:t>, and eventually reactive </a:t>
            </a:r>
            <a:r>
              <a:rPr lang="en-CA" dirty="0" smtClean="0"/>
              <a:t>thrombocytosis.</a:t>
            </a:r>
          </a:p>
          <a:p>
            <a:pPr lvl="1"/>
            <a:r>
              <a:rPr lang="en-CA" dirty="0" smtClean="0"/>
              <a:t>Rarely</a:t>
            </a:r>
            <a:r>
              <a:rPr lang="en-CA" dirty="0"/>
              <a:t>, phlebotomy-induced iron deficiency might lead to complications such as cognitive problems and restless leg </a:t>
            </a:r>
            <a:r>
              <a:rPr lang="en-CA" dirty="0" smtClean="0"/>
              <a:t>syndrome</a:t>
            </a:r>
            <a:r>
              <a:rPr lang="en-CA" baseline="30000" dirty="0" smtClean="0"/>
              <a:t>1,2</a:t>
            </a:r>
            <a:endParaRPr lang="en-CA" dirty="0"/>
          </a:p>
          <a:p>
            <a:pPr marL="0" indent="0">
              <a:buNone/>
            </a:pPr>
            <a:endParaRPr lang="en-CA" b="1" dirty="0"/>
          </a:p>
        </p:txBody>
      </p:sp>
      <p:sp>
        <p:nvSpPr>
          <p:cNvPr id="5" name="Rectangle 4"/>
          <p:cNvSpPr/>
          <p:nvPr/>
        </p:nvSpPr>
        <p:spPr>
          <a:xfrm>
            <a:off x="376914" y="558924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CA" dirty="0" smtClean="0"/>
              <a:t>*</a:t>
            </a:r>
            <a:r>
              <a:rPr lang="en-CA" dirty="0" err="1" smtClean="0"/>
              <a:t>Cytoreduction</a:t>
            </a:r>
            <a:r>
              <a:rPr lang="en-CA" dirty="0" smtClean="0"/>
              <a:t> </a:t>
            </a:r>
            <a:r>
              <a:rPr lang="en-CA" dirty="0"/>
              <a:t>is recommended in patients at high risk for thrombosis</a:t>
            </a:r>
          </a:p>
        </p:txBody>
      </p:sp>
      <p:sp>
        <p:nvSpPr>
          <p:cNvPr id="6" name="Rectangle 5"/>
          <p:cNvSpPr/>
          <p:nvPr/>
        </p:nvSpPr>
        <p:spPr>
          <a:xfrm>
            <a:off x="179512" y="6381328"/>
            <a:ext cx="4572000" cy="430887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CA" sz="1100" dirty="0" smtClean="0"/>
              <a:t>Kim </a:t>
            </a:r>
            <a:r>
              <a:rPr lang="en-CA" sz="1100" dirty="0"/>
              <a:t>J, </a:t>
            </a:r>
            <a:r>
              <a:rPr lang="en-CA" sz="1100" dirty="0" err="1"/>
              <a:t>Wessling</a:t>
            </a:r>
            <a:r>
              <a:rPr lang="en-CA" sz="1100" dirty="0"/>
              <a:t>-Resnick </a:t>
            </a:r>
            <a:r>
              <a:rPr lang="en-CA" sz="1100" dirty="0" smtClean="0"/>
              <a:t>M. </a:t>
            </a:r>
            <a:r>
              <a:rPr lang="en-CA" sz="1100" dirty="0"/>
              <a:t>J </a:t>
            </a:r>
            <a:r>
              <a:rPr lang="en-CA" sz="1100" dirty="0" err="1"/>
              <a:t>Nutr</a:t>
            </a:r>
            <a:r>
              <a:rPr lang="en-CA" sz="1100" dirty="0"/>
              <a:t> </a:t>
            </a:r>
            <a:r>
              <a:rPr lang="en-CA" sz="1100" dirty="0" err="1"/>
              <a:t>Biochem</a:t>
            </a:r>
            <a:r>
              <a:rPr lang="en-CA" sz="1100" dirty="0"/>
              <a:t>. 2014;25(11):1101-1107.</a:t>
            </a:r>
          </a:p>
          <a:p>
            <a:pPr marL="342900" indent="-342900">
              <a:buFont typeface="+mj-lt"/>
              <a:buAutoNum type="arabicPeriod"/>
            </a:pPr>
            <a:r>
              <a:rPr lang="en-CA" sz="1100" dirty="0" err="1" smtClean="0"/>
              <a:t>Tobiasson</a:t>
            </a:r>
            <a:r>
              <a:rPr lang="en-CA" sz="1100" dirty="0" smtClean="0"/>
              <a:t> </a:t>
            </a:r>
            <a:r>
              <a:rPr lang="en-CA" sz="1100" dirty="0"/>
              <a:t>M, </a:t>
            </a:r>
            <a:r>
              <a:rPr lang="en-CA" sz="1100" dirty="0" smtClean="0"/>
              <a:t>et al. </a:t>
            </a:r>
            <a:r>
              <a:rPr lang="en-CA" sz="1100" dirty="0"/>
              <a:t>Med </a:t>
            </a:r>
            <a:r>
              <a:rPr lang="en-CA" sz="1100" dirty="0" err="1"/>
              <a:t>Oncol</a:t>
            </a:r>
            <a:r>
              <a:rPr lang="en-CA" sz="1100" dirty="0"/>
              <a:t>. 2010;27(1):105-107. </a:t>
            </a:r>
          </a:p>
        </p:txBody>
      </p:sp>
    </p:spTree>
    <p:extLst>
      <p:ext uri="{BB962C8B-B14F-4D97-AF65-F5344CB8AC3E}">
        <p14:creationId xmlns:p14="http://schemas.microsoft.com/office/powerpoint/2010/main" val="28844295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sz="3200" b="1" dirty="0"/>
              <a:t>Antiplatelet Drugs and Anticoagulants 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539552" y="1268760"/>
            <a:ext cx="8229600" cy="4929411"/>
          </a:xfrm>
        </p:spPr>
        <p:txBody>
          <a:bodyPr>
            <a:normAutofit/>
          </a:bodyPr>
          <a:lstStyle/>
          <a:p>
            <a:r>
              <a:rPr lang="en-CA" sz="2000" b="1" dirty="0" smtClean="0"/>
              <a:t>Low-dose </a:t>
            </a:r>
            <a:r>
              <a:rPr lang="en-CA" sz="2000" b="1" dirty="0"/>
              <a:t>Aspirin</a:t>
            </a:r>
            <a:r>
              <a:rPr lang="en-CA" sz="2000" dirty="0"/>
              <a:t>® is recommended for </a:t>
            </a:r>
            <a:r>
              <a:rPr lang="en-CA" sz="2000" b="1" dirty="0"/>
              <a:t>all PV patients </a:t>
            </a:r>
            <a:r>
              <a:rPr lang="en-CA" sz="2000" dirty="0" smtClean="0"/>
              <a:t>without contraindications</a:t>
            </a:r>
            <a:r>
              <a:rPr lang="en-CA" sz="2000" baseline="30000" dirty="0" smtClean="0"/>
              <a:t>1</a:t>
            </a:r>
            <a:endParaRPr lang="en-CA" sz="2000" dirty="0" smtClean="0"/>
          </a:p>
          <a:p>
            <a:r>
              <a:rPr lang="en-CA" sz="2000" dirty="0" smtClean="0"/>
              <a:t>For patients with </a:t>
            </a:r>
            <a:r>
              <a:rPr lang="en-CA" sz="2000" b="1" dirty="0" smtClean="0"/>
              <a:t>acute thrombotic events</a:t>
            </a:r>
            <a:r>
              <a:rPr lang="en-CA" sz="2000" dirty="0" smtClean="0"/>
              <a:t>, acute </a:t>
            </a:r>
            <a:r>
              <a:rPr lang="en-CA" sz="2000" dirty="0"/>
              <a:t>antithrombotic therapy, as per </a:t>
            </a:r>
            <a:r>
              <a:rPr lang="en-CA" sz="2000" b="1" dirty="0"/>
              <a:t>general thrombosis management </a:t>
            </a:r>
            <a:r>
              <a:rPr lang="en-CA" sz="2000" b="1" dirty="0" smtClean="0"/>
              <a:t>is recommended</a:t>
            </a:r>
            <a:r>
              <a:rPr lang="en-CA" sz="2000" dirty="0" smtClean="0"/>
              <a:t> </a:t>
            </a:r>
            <a:r>
              <a:rPr lang="en-CA" sz="1800" dirty="0" smtClean="0"/>
              <a:t>(LMWH followed by warfarin)</a:t>
            </a:r>
          </a:p>
          <a:p>
            <a:pPr lvl="1"/>
            <a:r>
              <a:rPr lang="en-CA" sz="1800" dirty="0" smtClean="0"/>
              <a:t>There </a:t>
            </a:r>
            <a:r>
              <a:rPr lang="en-CA" sz="1800" dirty="0"/>
              <a:t>is </a:t>
            </a:r>
            <a:r>
              <a:rPr lang="en-CA" sz="1800" b="1" dirty="0"/>
              <a:t>no consensus regarding </a:t>
            </a:r>
            <a:r>
              <a:rPr lang="en-CA" sz="1800" dirty="0"/>
              <a:t>the optimal </a:t>
            </a:r>
            <a:r>
              <a:rPr lang="en-CA" sz="1800" b="1" dirty="0"/>
              <a:t>duration of anticoagulation</a:t>
            </a:r>
            <a:r>
              <a:rPr lang="en-CA" sz="1800" dirty="0"/>
              <a:t> </a:t>
            </a:r>
            <a:endParaRPr lang="en-CA" sz="1800" dirty="0" smtClean="0"/>
          </a:p>
          <a:p>
            <a:pPr lvl="2"/>
            <a:r>
              <a:rPr lang="en-CA" sz="1800" dirty="0" smtClean="0"/>
              <a:t>Due to high </a:t>
            </a:r>
            <a:r>
              <a:rPr lang="en-CA" sz="1800" dirty="0"/>
              <a:t>rate of recurrence of thrombosis, </a:t>
            </a:r>
            <a:r>
              <a:rPr lang="en-CA" sz="1800" b="1" dirty="0"/>
              <a:t>an </a:t>
            </a:r>
            <a:r>
              <a:rPr lang="en-CA" sz="1800" b="1" dirty="0" smtClean="0"/>
              <a:t>individualized risk-factor based  </a:t>
            </a:r>
            <a:r>
              <a:rPr lang="en-CA" sz="1800" b="1" dirty="0"/>
              <a:t>approach</a:t>
            </a:r>
            <a:r>
              <a:rPr lang="en-CA" sz="1800" dirty="0"/>
              <a:t> </a:t>
            </a:r>
            <a:r>
              <a:rPr lang="en-CA" sz="1800" dirty="0" smtClean="0"/>
              <a:t>is recommended</a:t>
            </a:r>
          </a:p>
          <a:p>
            <a:pPr lvl="1"/>
            <a:r>
              <a:rPr lang="en-CA" sz="1800" dirty="0"/>
              <a:t>German and Austrian consensus </a:t>
            </a:r>
            <a:r>
              <a:rPr lang="en-CA" sz="1800" dirty="0" smtClean="0"/>
              <a:t>guidelines recommend </a:t>
            </a:r>
            <a:r>
              <a:rPr lang="en-CA" sz="1800" b="1" dirty="0"/>
              <a:t>assessment after 3-6 </a:t>
            </a:r>
            <a:r>
              <a:rPr lang="en-CA" sz="1800" b="1" dirty="0" smtClean="0"/>
              <a:t>months</a:t>
            </a:r>
            <a:r>
              <a:rPr lang="en-CA" sz="1800" b="1" baseline="30000" dirty="0"/>
              <a:t>2</a:t>
            </a:r>
            <a:r>
              <a:rPr lang="en-CA" sz="1800" b="1" dirty="0" smtClean="0"/>
              <a:t> </a:t>
            </a:r>
          </a:p>
          <a:p>
            <a:pPr lvl="2"/>
            <a:r>
              <a:rPr lang="en-CA" sz="1600" b="1" dirty="0" smtClean="0"/>
              <a:t>Aspirin</a:t>
            </a:r>
            <a:r>
              <a:rPr lang="en-CA" sz="1600" b="1" dirty="0"/>
              <a:t>®</a:t>
            </a:r>
            <a:r>
              <a:rPr lang="en-CA" sz="1600" dirty="0"/>
              <a:t> is a reasonable option </a:t>
            </a:r>
            <a:r>
              <a:rPr lang="en-CA" sz="1600" b="1" dirty="0"/>
              <a:t>after </a:t>
            </a:r>
            <a:r>
              <a:rPr lang="en-CA" sz="1600" b="1" dirty="0" smtClean="0"/>
              <a:t>3-6 months </a:t>
            </a:r>
            <a:r>
              <a:rPr lang="en-CA" sz="1600" b="1" dirty="0"/>
              <a:t>of warfarin</a:t>
            </a:r>
            <a:r>
              <a:rPr lang="en-CA" sz="1600" dirty="0"/>
              <a:t> and </a:t>
            </a:r>
            <a:r>
              <a:rPr lang="en-CA" sz="1600" b="1" dirty="0" err="1"/>
              <a:t>cytoreduction</a:t>
            </a:r>
            <a:r>
              <a:rPr lang="en-CA" sz="1600" b="1" dirty="0"/>
              <a:t> in patients with VTE at initial </a:t>
            </a:r>
            <a:r>
              <a:rPr lang="en-CA" sz="1600" b="1" dirty="0" smtClean="0"/>
              <a:t>diagnosis</a:t>
            </a:r>
          </a:p>
          <a:p>
            <a:pPr lvl="2"/>
            <a:r>
              <a:rPr lang="en-CA" sz="1600" b="1" dirty="0"/>
              <a:t>Long-term anticoagulation </a:t>
            </a:r>
            <a:r>
              <a:rPr lang="en-CA" sz="1600" dirty="0"/>
              <a:t>may be favored </a:t>
            </a:r>
            <a:r>
              <a:rPr lang="en-CA" sz="1600" b="1" dirty="0"/>
              <a:t>in patients with high-risk features</a:t>
            </a:r>
            <a:r>
              <a:rPr lang="en-CA" sz="1600" dirty="0"/>
              <a:t> (recurrent, splanchnic, or life-threatening VTE) and low bleeding </a:t>
            </a:r>
            <a:r>
              <a:rPr lang="en-CA" sz="1600" dirty="0" smtClean="0"/>
              <a:t>risk</a:t>
            </a:r>
            <a:endParaRPr lang="en-CA" sz="1600" dirty="0"/>
          </a:p>
          <a:p>
            <a:pPr lvl="2"/>
            <a:endParaRPr lang="en-CA" sz="1400" dirty="0"/>
          </a:p>
        </p:txBody>
      </p:sp>
      <p:sp>
        <p:nvSpPr>
          <p:cNvPr id="7" name="Rectangle 6"/>
          <p:cNvSpPr/>
          <p:nvPr/>
        </p:nvSpPr>
        <p:spPr>
          <a:xfrm>
            <a:off x="323528" y="6165304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marL="228600" indent="-228600">
              <a:buFont typeface="+mj-lt"/>
              <a:buAutoNum type="arabicPeriod"/>
            </a:pPr>
            <a:r>
              <a:rPr lang="en-CA" sz="1200" dirty="0" err="1" smtClean="0"/>
              <a:t>Barbui</a:t>
            </a:r>
            <a:r>
              <a:rPr lang="en-CA" sz="1200" dirty="0" smtClean="0"/>
              <a:t> </a:t>
            </a:r>
            <a:r>
              <a:rPr lang="en-CA" sz="1200" dirty="0"/>
              <a:t>T, </a:t>
            </a:r>
            <a:r>
              <a:rPr lang="en-CA" sz="1200" dirty="0" smtClean="0"/>
              <a:t>et al. </a:t>
            </a:r>
            <a:r>
              <a:rPr lang="en-CA" sz="1200" dirty="0"/>
              <a:t>J </a:t>
            </a:r>
            <a:r>
              <a:rPr lang="en-CA" sz="1200" dirty="0" err="1"/>
              <a:t>Clin</a:t>
            </a:r>
            <a:r>
              <a:rPr lang="en-CA" sz="1200" dirty="0"/>
              <a:t> </a:t>
            </a:r>
            <a:r>
              <a:rPr lang="en-CA" sz="1200" dirty="0" err="1"/>
              <a:t>Oncol</a:t>
            </a:r>
            <a:r>
              <a:rPr lang="en-CA" sz="1200" dirty="0"/>
              <a:t>. 2011;29(6):761-770</a:t>
            </a:r>
            <a:r>
              <a:rPr lang="en-CA" sz="1200" dirty="0" smtClean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CA" sz="1200" dirty="0" err="1" smtClean="0"/>
              <a:t>Kreher</a:t>
            </a:r>
            <a:r>
              <a:rPr lang="en-CA" sz="1200" dirty="0" smtClean="0"/>
              <a:t> </a:t>
            </a:r>
            <a:r>
              <a:rPr lang="en-CA" sz="1200" dirty="0"/>
              <a:t>S, </a:t>
            </a:r>
            <a:r>
              <a:rPr lang="en-CA" sz="1200" dirty="0" smtClean="0"/>
              <a:t>et al. </a:t>
            </a:r>
            <a:r>
              <a:rPr lang="en-CA" sz="1200" dirty="0"/>
              <a:t>Ann </a:t>
            </a:r>
            <a:r>
              <a:rPr lang="en-CA" sz="1200" dirty="0" err="1"/>
              <a:t>Hematol</a:t>
            </a:r>
            <a:r>
              <a:rPr lang="en-CA" sz="1200" dirty="0"/>
              <a:t>. 2014;93(12):1953-1963</a:t>
            </a:r>
          </a:p>
        </p:txBody>
      </p:sp>
    </p:spTree>
    <p:extLst>
      <p:ext uri="{BB962C8B-B14F-4D97-AF65-F5344CB8AC3E}">
        <p14:creationId xmlns:p14="http://schemas.microsoft.com/office/powerpoint/2010/main" val="13589836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CA" sz="3200" b="1" dirty="0" err="1"/>
              <a:t>Cytoreductive</a:t>
            </a:r>
            <a:r>
              <a:rPr lang="en-CA" sz="3200" b="1" dirty="0"/>
              <a:t> Therapy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340768"/>
            <a:ext cx="8229600" cy="4525963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CA" sz="2000" dirty="0" smtClean="0"/>
              <a:t>In addition to </a:t>
            </a:r>
            <a:r>
              <a:rPr lang="en-CA" sz="2000" b="1" dirty="0" smtClean="0"/>
              <a:t>patients with high risk </a:t>
            </a:r>
            <a:r>
              <a:rPr lang="en-CA" sz="2000" b="1" dirty="0"/>
              <a:t>of thrombosis </a:t>
            </a:r>
            <a:r>
              <a:rPr lang="en-CA" sz="2000" dirty="0" smtClean="0"/>
              <a:t>(&gt;</a:t>
            </a:r>
            <a:r>
              <a:rPr lang="en-CA" sz="2000" dirty="0"/>
              <a:t>60 years of age and/or prior history of thrombosis</a:t>
            </a:r>
            <a:r>
              <a:rPr lang="en-CA" sz="2000" dirty="0" smtClean="0"/>
              <a:t>) </a:t>
            </a:r>
            <a:r>
              <a:rPr lang="en-CA" sz="2000" dirty="0" err="1" smtClean="0"/>
              <a:t>cytoreductive</a:t>
            </a:r>
            <a:r>
              <a:rPr lang="en-CA" sz="2000" dirty="0" smtClean="0"/>
              <a:t> therapy can be considered in:</a:t>
            </a:r>
          </a:p>
          <a:p>
            <a:pPr lvl="1">
              <a:spcAft>
                <a:spcPts val="600"/>
              </a:spcAft>
            </a:pPr>
            <a:r>
              <a:rPr lang="en-CA" sz="2000" dirty="0" smtClean="0"/>
              <a:t>Extreme </a:t>
            </a:r>
            <a:r>
              <a:rPr lang="en-CA" sz="2000" dirty="0"/>
              <a:t>thrombocytosis with platelet count </a:t>
            </a:r>
            <a:r>
              <a:rPr lang="en-CA" sz="2000" dirty="0" smtClean="0"/>
              <a:t>≥1500x10</a:t>
            </a:r>
            <a:r>
              <a:rPr lang="en-CA" sz="2000" baseline="30000" dirty="0" smtClean="0"/>
              <a:t>9</a:t>
            </a:r>
            <a:r>
              <a:rPr lang="en-CA" sz="2000" dirty="0" smtClean="0"/>
              <a:t>/L</a:t>
            </a:r>
            <a:endParaRPr lang="en-CA" sz="2000" dirty="0"/>
          </a:p>
          <a:p>
            <a:pPr lvl="1">
              <a:spcAft>
                <a:spcPts val="600"/>
              </a:spcAft>
            </a:pPr>
            <a:r>
              <a:rPr lang="en-CA" sz="2000" dirty="0" smtClean="0"/>
              <a:t>Progressive </a:t>
            </a:r>
            <a:r>
              <a:rPr lang="en-CA" sz="2000" dirty="0"/>
              <a:t>leukocytosis </a:t>
            </a:r>
            <a:r>
              <a:rPr lang="en-CA" sz="2000" dirty="0" smtClean="0"/>
              <a:t>≥25x10</a:t>
            </a:r>
            <a:r>
              <a:rPr lang="en-CA" sz="2000" baseline="30000" dirty="0" smtClean="0"/>
              <a:t>9</a:t>
            </a:r>
            <a:r>
              <a:rPr lang="en-CA" sz="2000" dirty="0" smtClean="0"/>
              <a:t>/L</a:t>
            </a:r>
            <a:endParaRPr lang="en-CA" sz="2000" dirty="0"/>
          </a:p>
          <a:p>
            <a:pPr lvl="1">
              <a:spcAft>
                <a:spcPts val="600"/>
              </a:spcAft>
            </a:pPr>
            <a:r>
              <a:rPr lang="en-CA" sz="2000" dirty="0" smtClean="0"/>
              <a:t>Symptomatic </a:t>
            </a:r>
            <a:r>
              <a:rPr lang="en-CA" sz="2000" dirty="0"/>
              <a:t>splenomegaly</a:t>
            </a:r>
          </a:p>
          <a:p>
            <a:pPr lvl="1">
              <a:spcAft>
                <a:spcPts val="600"/>
              </a:spcAft>
            </a:pPr>
            <a:r>
              <a:rPr lang="en-CA" sz="2000" dirty="0" smtClean="0"/>
              <a:t>Severe </a:t>
            </a:r>
            <a:r>
              <a:rPr lang="en-CA" sz="2000" dirty="0"/>
              <a:t>disease-related symptoms </a:t>
            </a:r>
          </a:p>
          <a:p>
            <a:pPr lvl="1">
              <a:spcAft>
                <a:spcPts val="600"/>
              </a:spcAft>
            </a:pPr>
            <a:r>
              <a:rPr lang="en-CA" sz="2000" dirty="0" smtClean="0"/>
              <a:t>Intolerance </a:t>
            </a:r>
            <a:r>
              <a:rPr lang="en-CA" sz="2000" dirty="0"/>
              <a:t>to phlebotomy, especially in patients with compromised cardiac function, inability to comply with phlebotomy requirements, or poor venous access</a:t>
            </a:r>
          </a:p>
          <a:p>
            <a:pPr>
              <a:spcAft>
                <a:spcPts val="600"/>
              </a:spcAft>
            </a:pPr>
            <a:endParaRPr lang="en-CA" sz="2000" dirty="0"/>
          </a:p>
        </p:txBody>
      </p:sp>
    </p:spTree>
    <p:extLst>
      <p:ext uri="{BB962C8B-B14F-4D97-AF65-F5344CB8AC3E}">
        <p14:creationId xmlns:p14="http://schemas.microsoft.com/office/powerpoint/2010/main" val="26668378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reeform 27"/>
          <p:cNvSpPr/>
          <p:nvPr/>
        </p:nvSpPr>
        <p:spPr>
          <a:xfrm>
            <a:off x="2622361" y="1553186"/>
            <a:ext cx="4909716" cy="319773"/>
          </a:xfrm>
          <a:custGeom>
            <a:avLst/>
            <a:gdLst>
              <a:gd name="connsiteX0" fmla="*/ 0 w 4495477"/>
              <a:gd name="connsiteY0" fmla="*/ 310637 h 319773"/>
              <a:gd name="connsiteX1" fmla="*/ 0 w 4495477"/>
              <a:gd name="connsiteY1" fmla="*/ 0 h 319773"/>
              <a:gd name="connsiteX2" fmla="*/ 4486339 w 4495477"/>
              <a:gd name="connsiteY2" fmla="*/ 18272 h 319773"/>
              <a:gd name="connsiteX3" fmla="*/ 4495477 w 4495477"/>
              <a:gd name="connsiteY3" fmla="*/ 319773 h 319773"/>
              <a:gd name="connsiteX0" fmla="*/ 0 w 4495477"/>
              <a:gd name="connsiteY0" fmla="*/ 310637 h 319773"/>
              <a:gd name="connsiteX1" fmla="*/ 0 w 4495477"/>
              <a:gd name="connsiteY1" fmla="*/ 0 h 319773"/>
              <a:gd name="connsiteX2" fmla="*/ 4494506 w 4495477"/>
              <a:gd name="connsiteY2" fmla="*/ 10105 h 319773"/>
              <a:gd name="connsiteX3" fmla="*/ 4495477 w 4495477"/>
              <a:gd name="connsiteY3" fmla="*/ 319773 h 3197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95477" h="319773">
                <a:moveTo>
                  <a:pt x="0" y="310637"/>
                </a:moveTo>
                <a:lnTo>
                  <a:pt x="0" y="0"/>
                </a:lnTo>
                <a:lnTo>
                  <a:pt x="4494506" y="10105"/>
                </a:lnTo>
                <a:cubicBezTo>
                  <a:pt x="4494830" y="113328"/>
                  <a:pt x="4495153" y="216550"/>
                  <a:pt x="4495477" y="319773"/>
                </a:cubicBezTo>
              </a:path>
            </a:pathLst>
          </a:custGeom>
          <a:ln w="19050">
            <a:solidFill>
              <a:srgbClr val="3883C5"/>
            </a:solidFill>
            <a:headEnd type="triangle" w="lg" len="lg"/>
            <a:tailEnd type="triangl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atin typeface="Arial Narrow" panose="020B0606020202030204" pitchFamily="34" charset="0"/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6134613" y="2019142"/>
            <a:ext cx="0" cy="641305"/>
          </a:xfrm>
          <a:prstGeom prst="straightConnector1">
            <a:avLst/>
          </a:prstGeom>
          <a:ln w="19050">
            <a:solidFill>
              <a:schemeClr val="accent4"/>
            </a:solidFill>
            <a:tailEnd type="triangl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rot="16200000" flipH="1">
            <a:off x="4303433" y="3078858"/>
            <a:ext cx="0" cy="1594410"/>
          </a:xfrm>
          <a:prstGeom prst="straightConnector1">
            <a:avLst/>
          </a:prstGeom>
          <a:ln w="19050">
            <a:solidFill>
              <a:schemeClr val="accent4"/>
            </a:solidFill>
            <a:tailEnd type="triangl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2625601" y="2189821"/>
            <a:ext cx="0" cy="1594410"/>
          </a:xfrm>
          <a:prstGeom prst="straightConnector1">
            <a:avLst/>
          </a:prstGeom>
          <a:ln w="19050">
            <a:solidFill>
              <a:schemeClr val="accent4"/>
            </a:solidFill>
            <a:tailEnd type="triangl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6134613" y="3535780"/>
            <a:ext cx="0" cy="1594410"/>
          </a:xfrm>
          <a:prstGeom prst="straightConnector1">
            <a:avLst/>
          </a:prstGeom>
          <a:ln w="19050">
            <a:solidFill>
              <a:schemeClr val="accent4"/>
            </a:solidFill>
            <a:tailEnd type="triangl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1100138" y="3797824"/>
            <a:ext cx="3166910" cy="1291154"/>
          </a:xfrm>
          <a:prstGeom prst="rect">
            <a:avLst/>
          </a:prstGeom>
          <a:solidFill>
            <a:srgbClr val="FFFFFF"/>
          </a:solidFill>
          <a:ln w="19050">
            <a:solidFill>
              <a:schemeClr val="accent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5000"/>
              </a:lnSpc>
              <a:spcAft>
                <a:spcPts val="200"/>
              </a:spcAft>
            </a:pPr>
            <a:endParaRPr lang="en-US">
              <a:latin typeface="Arial Narrow" panose="020B060602020203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257176" y="2667825"/>
            <a:ext cx="5686924" cy="922779"/>
          </a:xfrm>
          <a:prstGeom prst="rect">
            <a:avLst/>
          </a:prstGeom>
          <a:solidFill>
            <a:srgbClr val="FFFFFF"/>
          </a:solidFill>
          <a:ln w="19050">
            <a:solidFill>
              <a:schemeClr val="accent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5000"/>
              </a:lnSpc>
              <a:spcAft>
                <a:spcPts val="200"/>
              </a:spcAft>
            </a:pPr>
            <a:endParaRPr lang="en-US">
              <a:latin typeface="Arial Narrow" panose="020B060602020203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100138" y="1879177"/>
            <a:ext cx="3134727" cy="560237"/>
          </a:xfrm>
          <a:prstGeom prst="rect">
            <a:avLst/>
          </a:prstGeom>
          <a:solidFill>
            <a:srgbClr val="FFFFFF"/>
          </a:solidFill>
          <a:ln w="19050">
            <a:solidFill>
              <a:schemeClr val="accent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5000"/>
              </a:lnSpc>
              <a:spcAft>
                <a:spcPts val="200"/>
              </a:spcAft>
            </a:pPr>
            <a:endParaRPr lang="en-US">
              <a:latin typeface="Arial Narrow" panose="020B0606020202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866" y="188640"/>
            <a:ext cx="8229600" cy="706090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CA" sz="3200" b="1" dirty="0"/>
              <a:t>Treatment Algorithm Suggested by the Canadian MPN group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90600" y="5105400"/>
            <a:ext cx="3717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400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*If </a:t>
            </a:r>
            <a:r>
              <a:rPr lang="en-CA" sz="1400" dirty="0" err="1" smtClean="0">
                <a:solidFill>
                  <a:srgbClr val="000000"/>
                </a:solidFill>
                <a:latin typeface="Arial Narrow" panose="020B0606020202030204" pitchFamily="34" charset="0"/>
              </a:rPr>
              <a:t>hydroxyurea</a:t>
            </a:r>
            <a:r>
              <a:rPr lang="en-CA" sz="1400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 and/or IFN-α-resistant/intolerant</a:t>
            </a:r>
          </a:p>
          <a:p>
            <a:r>
              <a:rPr lang="en-CA" sz="1400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**If not used front-line</a:t>
            </a:r>
            <a:endParaRPr lang="en-CA" sz="1400" dirty="0">
              <a:solidFill>
                <a:srgbClr val="0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121226" y="1388731"/>
            <a:ext cx="1964082" cy="411732"/>
          </a:xfrm>
          <a:prstGeom prst="rect">
            <a:avLst/>
          </a:prstGeom>
          <a:solidFill>
            <a:srgbClr val="FFFFFF"/>
          </a:solidFill>
          <a:ln w="19050">
            <a:solidFill>
              <a:schemeClr val="accent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5000"/>
              </a:lnSpc>
              <a:spcAft>
                <a:spcPts val="200"/>
              </a:spcAft>
            </a:pPr>
            <a:endParaRPr lang="en-US">
              <a:latin typeface="Arial Narrow" panose="020B0606020202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320476" y="1418956"/>
            <a:ext cx="1615146" cy="3282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95000"/>
              </a:lnSpc>
              <a:spcAft>
                <a:spcPts val="400"/>
              </a:spcAft>
            </a:pPr>
            <a:r>
              <a:rPr lang="en-US" sz="1600" b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Risk Stratification</a:t>
            </a:r>
            <a:endParaRPr lang="en-US" sz="1600" b="1" dirty="0">
              <a:solidFill>
                <a:schemeClr val="tx2"/>
              </a:solidFill>
              <a:latin typeface="Arial Narrow" panose="020B060602020203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66303" y="1872856"/>
            <a:ext cx="3028932" cy="554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95000"/>
              </a:lnSpc>
              <a:spcAft>
                <a:spcPts val="400"/>
              </a:spcAft>
            </a:pPr>
            <a:r>
              <a:rPr lang="en-US" sz="1400" b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Low-risk</a:t>
            </a:r>
          </a:p>
          <a:p>
            <a:pPr algn="ctr">
              <a:lnSpc>
                <a:spcPct val="95000"/>
              </a:lnSpc>
              <a:spcAft>
                <a:spcPts val="400"/>
              </a:spcAft>
            </a:pPr>
            <a:r>
              <a:rPr lang="en-US" sz="1400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Age &lt;60 years and no history of thrombosis</a:t>
            </a:r>
            <a:endParaRPr lang="en-US" sz="1400" dirty="0">
              <a:solidFill>
                <a:schemeClr val="tx2"/>
              </a:solidFill>
              <a:latin typeface="Arial Narrow" panose="020B060602020203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417334" y="2716851"/>
            <a:ext cx="5349242" cy="8107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3038" indent="-173038">
              <a:lnSpc>
                <a:spcPct val="95000"/>
              </a:lnSpc>
              <a:spcAft>
                <a:spcPts val="400"/>
              </a:spcAft>
              <a:buClr>
                <a:schemeClr val="accent1"/>
              </a:buClr>
              <a:buFont typeface="+mj-lt"/>
              <a:buAutoNum type="arabicPeriod"/>
            </a:pPr>
            <a:r>
              <a:rPr lang="en-US" sz="1400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Cardiovascular risk factors modifications to prevent thrombotic complications</a:t>
            </a:r>
          </a:p>
          <a:p>
            <a:pPr marL="173038" indent="-173038">
              <a:lnSpc>
                <a:spcPct val="95000"/>
              </a:lnSpc>
              <a:spcAft>
                <a:spcPts val="400"/>
              </a:spcAft>
              <a:buClr>
                <a:schemeClr val="accent1"/>
              </a:buClr>
              <a:buFont typeface="+mj-lt"/>
              <a:buAutoNum type="arabicPeriod"/>
            </a:pPr>
            <a:r>
              <a:rPr lang="en-US" sz="1400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Low-dose Aspirin to reduce risk of cardiovascular events</a:t>
            </a:r>
          </a:p>
          <a:p>
            <a:pPr marL="173038" indent="-173038">
              <a:lnSpc>
                <a:spcPct val="95000"/>
              </a:lnSpc>
              <a:spcAft>
                <a:spcPts val="400"/>
              </a:spcAft>
              <a:buClr>
                <a:schemeClr val="accent1"/>
              </a:buClr>
              <a:buFont typeface="+mj-lt"/>
              <a:buAutoNum type="arabicPeriod"/>
            </a:pPr>
            <a:r>
              <a:rPr lang="en-US" sz="1400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Phlebotomy to control </a:t>
            </a:r>
            <a:r>
              <a:rPr lang="en-US" sz="1400" dirty="0" err="1" smtClean="0">
                <a:solidFill>
                  <a:schemeClr val="tx2"/>
                </a:solidFill>
                <a:latin typeface="Arial Narrow" panose="020B0606020202030204" pitchFamily="34" charset="0"/>
              </a:rPr>
              <a:t>erythrocytosis</a:t>
            </a:r>
            <a:r>
              <a:rPr lang="en-US" sz="1400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 by maintaining hematocrit &lt;45%</a:t>
            </a:r>
            <a:endParaRPr lang="en-US" sz="1400" dirty="0">
              <a:solidFill>
                <a:schemeClr val="tx2"/>
              </a:solidFill>
              <a:latin typeface="Arial Narrow" panose="020B060602020203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36686" y="3858381"/>
            <a:ext cx="3113572" cy="1194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3038" indent="-173038">
              <a:lnSpc>
                <a:spcPct val="95000"/>
              </a:lnSpc>
              <a:spcAft>
                <a:spcPts val="200"/>
              </a:spcAft>
              <a:buClr>
                <a:schemeClr val="accent1"/>
              </a:buClr>
              <a:buFont typeface="Arial"/>
              <a:buChar char="•"/>
            </a:pPr>
            <a:r>
              <a:rPr lang="en-US" sz="1400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Progressively increasing leukocyte and/or platelet count</a:t>
            </a:r>
          </a:p>
          <a:p>
            <a:pPr marL="173038" indent="-173038">
              <a:lnSpc>
                <a:spcPct val="95000"/>
              </a:lnSpc>
              <a:spcAft>
                <a:spcPts val="200"/>
              </a:spcAft>
              <a:buClr>
                <a:schemeClr val="accent1"/>
              </a:buClr>
              <a:buFont typeface="Arial"/>
              <a:buChar char="•"/>
            </a:pPr>
            <a:r>
              <a:rPr lang="en-US" sz="1400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Enlarging spleen</a:t>
            </a:r>
          </a:p>
          <a:p>
            <a:pPr marL="173038" indent="-173038">
              <a:lnSpc>
                <a:spcPct val="95000"/>
              </a:lnSpc>
              <a:spcAft>
                <a:spcPts val="200"/>
              </a:spcAft>
              <a:buClr>
                <a:schemeClr val="accent1"/>
              </a:buClr>
              <a:buFont typeface="Arial"/>
              <a:buChar char="•"/>
            </a:pPr>
            <a:r>
              <a:rPr lang="en-US" sz="1400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Uncontrolled disease-related symptoms</a:t>
            </a:r>
          </a:p>
          <a:p>
            <a:pPr marL="173038" indent="-173038">
              <a:lnSpc>
                <a:spcPct val="95000"/>
              </a:lnSpc>
              <a:spcAft>
                <a:spcPts val="200"/>
              </a:spcAft>
              <a:buClr>
                <a:schemeClr val="accent1"/>
              </a:buClr>
              <a:buFont typeface="Arial"/>
              <a:buChar char="•"/>
            </a:pPr>
            <a:r>
              <a:rPr lang="en-US" sz="1400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Poorly tolerated phlebotomy</a:t>
            </a:r>
            <a:endParaRPr lang="en-US" sz="1400" dirty="0">
              <a:solidFill>
                <a:schemeClr val="tx2"/>
              </a:solidFill>
              <a:latin typeface="Arial Narrow" panose="020B060602020203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547311" y="1885395"/>
            <a:ext cx="3134727" cy="560237"/>
          </a:xfrm>
          <a:prstGeom prst="rect">
            <a:avLst/>
          </a:prstGeom>
          <a:solidFill>
            <a:srgbClr val="FFFFFF"/>
          </a:solidFill>
          <a:ln w="19050">
            <a:solidFill>
              <a:schemeClr val="accent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5000"/>
              </a:lnSpc>
              <a:spcAft>
                <a:spcPts val="200"/>
              </a:spcAft>
            </a:pPr>
            <a:endParaRPr lang="en-US">
              <a:latin typeface="Arial Narrow" panose="020B060602020203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781399" y="1879074"/>
            <a:ext cx="2693090" cy="554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95000"/>
              </a:lnSpc>
              <a:spcAft>
                <a:spcPts val="400"/>
              </a:spcAft>
            </a:pPr>
            <a:r>
              <a:rPr lang="en-US" sz="1400" b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High-risk</a:t>
            </a:r>
          </a:p>
          <a:p>
            <a:pPr algn="ctr">
              <a:lnSpc>
                <a:spcPct val="95000"/>
              </a:lnSpc>
              <a:spcAft>
                <a:spcPts val="400"/>
              </a:spcAft>
            </a:pPr>
            <a:r>
              <a:rPr lang="en-US" sz="1400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Age &gt;60 years and/or prior thrombosis</a:t>
            </a:r>
            <a:endParaRPr lang="en-US" sz="1400" dirty="0">
              <a:solidFill>
                <a:schemeClr val="tx2"/>
              </a:solidFill>
              <a:latin typeface="Arial Narrow" panose="020B060602020203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100638" y="5143786"/>
            <a:ext cx="3581400" cy="1030002"/>
          </a:xfrm>
          <a:prstGeom prst="rect">
            <a:avLst/>
          </a:prstGeom>
          <a:solidFill>
            <a:srgbClr val="FFFFFF"/>
          </a:solidFill>
          <a:ln w="19050">
            <a:solidFill>
              <a:schemeClr val="accent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5000"/>
              </a:lnSpc>
              <a:spcAft>
                <a:spcPts val="200"/>
              </a:spcAft>
            </a:pPr>
            <a:endParaRPr lang="en-US">
              <a:latin typeface="Arial Narrow" panose="020B0606020202030204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100638" y="4157055"/>
            <a:ext cx="3581400" cy="749183"/>
          </a:xfrm>
          <a:prstGeom prst="rect">
            <a:avLst/>
          </a:prstGeom>
          <a:solidFill>
            <a:srgbClr val="FFFFFF"/>
          </a:solidFill>
          <a:ln w="19050">
            <a:solidFill>
              <a:schemeClr val="accent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5000"/>
              </a:lnSpc>
              <a:spcAft>
                <a:spcPts val="200"/>
              </a:spcAft>
            </a:pPr>
            <a:endParaRPr lang="en-US">
              <a:latin typeface="Arial Narrow" panose="020B060602020203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125941" y="5152942"/>
            <a:ext cx="3654860" cy="989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5000"/>
              </a:lnSpc>
              <a:spcAft>
                <a:spcPts val="200"/>
              </a:spcAft>
              <a:buClr>
                <a:schemeClr val="accent1"/>
              </a:buClr>
            </a:pPr>
            <a:r>
              <a:rPr lang="en-US" sz="1400" b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Second-line*</a:t>
            </a:r>
          </a:p>
          <a:p>
            <a:pPr marL="173038" indent="-173038">
              <a:lnSpc>
                <a:spcPct val="95000"/>
              </a:lnSpc>
              <a:spcAft>
                <a:spcPts val="200"/>
              </a:spcAft>
              <a:buClr>
                <a:schemeClr val="accent1"/>
              </a:buClr>
              <a:buFont typeface="Arial"/>
              <a:buChar char="•"/>
            </a:pPr>
            <a:r>
              <a:rPr lang="en-US" sz="1400" dirty="0" err="1" smtClean="0">
                <a:solidFill>
                  <a:schemeClr val="tx2"/>
                </a:solidFill>
                <a:latin typeface="Arial Narrow" panose="020B0606020202030204" pitchFamily="34" charset="0"/>
              </a:rPr>
              <a:t>Hydroxyurea</a:t>
            </a:r>
            <a:r>
              <a:rPr lang="en-US" sz="1400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 or </a:t>
            </a:r>
            <a:r>
              <a:rPr lang="en-CA" sz="1400" dirty="0">
                <a:solidFill>
                  <a:srgbClr val="000000"/>
                </a:solidFill>
                <a:latin typeface="Arial Narrow" panose="020B0606020202030204" pitchFamily="34" charset="0"/>
              </a:rPr>
              <a:t>IFN-</a:t>
            </a:r>
            <a:r>
              <a:rPr lang="en-CA" sz="1400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α**</a:t>
            </a:r>
          </a:p>
          <a:p>
            <a:pPr marL="173038" indent="-173038">
              <a:lnSpc>
                <a:spcPct val="95000"/>
              </a:lnSpc>
              <a:spcAft>
                <a:spcPts val="200"/>
              </a:spcAft>
              <a:buClr>
                <a:schemeClr val="accent1"/>
              </a:buClr>
              <a:buFont typeface="Arial"/>
              <a:buChar char="•"/>
            </a:pPr>
            <a:r>
              <a:rPr lang="en-CA" sz="1400" dirty="0" err="1" smtClean="0">
                <a:solidFill>
                  <a:srgbClr val="000000"/>
                </a:solidFill>
                <a:latin typeface="Arial Narrow" panose="020B0606020202030204" pitchFamily="34" charset="0"/>
              </a:rPr>
              <a:t>Ruxolitinib</a:t>
            </a:r>
            <a:endParaRPr lang="en-CA" sz="1400" dirty="0" smtClean="0">
              <a:solidFill>
                <a:srgbClr val="000000"/>
              </a:solidFill>
              <a:latin typeface="Arial Narrow" panose="020B0606020202030204" pitchFamily="34" charset="0"/>
            </a:endParaRPr>
          </a:p>
          <a:p>
            <a:pPr marL="173038" indent="-173038">
              <a:lnSpc>
                <a:spcPct val="95000"/>
              </a:lnSpc>
              <a:spcAft>
                <a:spcPts val="200"/>
              </a:spcAft>
              <a:buClr>
                <a:schemeClr val="accent1"/>
              </a:buClr>
              <a:buFont typeface="Arial"/>
              <a:buChar char="•"/>
            </a:pPr>
            <a:r>
              <a:rPr lang="en-CA" sz="1400" dirty="0" err="1" smtClean="0">
                <a:solidFill>
                  <a:srgbClr val="000000"/>
                </a:solidFill>
                <a:latin typeface="Arial Narrow" panose="020B0606020202030204" pitchFamily="34" charset="0"/>
              </a:rPr>
              <a:t>Busulfan</a:t>
            </a:r>
            <a:r>
              <a:rPr lang="en-CA" sz="1400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, </a:t>
            </a:r>
            <a:r>
              <a:rPr lang="en-CA" sz="1400" dirty="0" err="1" smtClean="0">
                <a:solidFill>
                  <a:srgbClr val="000000"/>
                </a:solidFill>
                <a:latin typeface="Arial Narrow" panose="020B0606020202030204" pitchFamily="34" charset="0"/>
              </a:rPr>
              <a:t>anagrelide</a:t>
            </a:r>
            <a:r>
              <a:rPr lang="en-CA" sz="1400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, participation in clinical trials</a:t>
            </a:r>
            <a:endParaRPr lang="en-US" sz="1400" dirty="0">
              <a:solidFill>
                <a:schemeClr val="tx2"/>
              </a:solidFill>
              <a:latin typeface="Arial Narrow" panose="020B060602020203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127691" y="4159869"/>
            <a:ext cx="1524155" cy="759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5000"/>
              </a:lnSpc>
              <a:spcAft>
                <a:spcPts val="200"/>
              </a:spcAft>
              <a:buClr>
                <a:schemeClr val="accent1"/>
              </a:buClr>
            </a:pPr>
            <a:r>
              <a:rPr lang="en-US" sz="1400" b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Front-line</a:t>
            </a:r>
          </a:p>
          <a:p>
            <a:pPr marL="173038" indent="-173038">
              <a:lnSpc>
                <a:spcPct val="95000"/>
              </a:lnSpc>
              <a:spcAft>
                <a:spcPts val="200"/>
              </a:spcAft>
              <a:buClr>
                <a:schemeClr val="accent1"/>
              </a:buClr>
              <a:buFont typeface="Arial"/>
              <a:buChar char="•"/>
            </a:pPr>
            <a:r>
              <a:rPr lang="en-US" sz="1400" dirty="0" err="1" smtClean="0">
                <a:solidFill>
                  <a:schemeClr val="tx2"/>
                </a:solidFill>
                <a:latin typeface="Arial Narrow" panose="020B0606020202030204" pitchFamily="34" charset="0"/>
              </a:rPr>
              <a:t>Hydroxyurea</a:t>
            </a:r>
            <a:r>
              <a:rPr lang="en-US" sz="1400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 </a:t>
            </a:r>
          </a:p>
          <a:p>
            <a:pPr marL="173038" indent="-173038">
              <a:lnSpc>
                <a:spcPct val="95000"/>
              </a:lnSpc>
              <a:spcAft>
                <a:spcPts val="200"/>
              </a:spcAft>
              <a:buClr>
                <a:schemeClr val="accent1"/>
              </a:buClr>
              <a:buFont typeface="Arial"/>
              <a:buChar char="•"/>
            </a:pPr>
            <a:r>
              <a:rPr lang="en-CA" sz="1400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IFN</a:t>
            </a:r>
            <a:r>
              <a:rPr lang="en-CA" sz="1400" dirty="0">
                <a:solidFill>
                  <a:srgbClr val="000000"/>
                </a:solidFill>
                <a:latin typeface="Arial Narrow" panose="020B0606020202030204" pitchFamily="34" charset="0"/>
              </a:rPr>
              <a:t>-</a:t>
            </a:r>
            <a:r>
              <a:rPr lang="en-CA" sz="1400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α</a:t>
            </a:r>
            <a:endParaRPr lang="en-US" sz="1400" dirty="0">
              <a:solidFill>
                <a:schemeClr val="tx2"/>
              </a:solidFill>
              <a:latin typeface="Arial Narrow" panose="020B0606020202030204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100638" y="3700239"/>
            <a:ext cx="1964082" cy="348084"/>
          </a:xfrm>
          <a:prstGeom prst="rect">
            <a:avLst/>
          </a:prstGeom>
          <a:solidFill>
            <a:srgbClr val="FFFFFF"/>
          </a:solidFill>
          <a:ln w="19050">
            <a:solidFill>
              <a:schemeClr val="accent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5000"/>
              </a:lnSpc>
              <a:spcAft>
                <a:spcPts val="200"/>
              </a:spcAft>
            </a:pPr>
            <a:endParaRPr lang="en-US">
              <a:latin typeface="Arial Narrow" panose="020B060602020203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488822" y="3721632"/>
            <a:ext cx="1182460" cy="2988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95000"/>
              </a:lnSpc>
              <a:spcAft>
                <a:spcPts val="400"/>
              </a:spcAft>
            </a:pPr>
            <a:r>
              <a:rPr lang="en-US" sz="1400" b="1" dirty="0" err="1" smtClean="0">
                <a:solidFill>
                  <a:schemeClr val="tx2"/>
                </a:solidFill>
                <a:latin typeface="Arial Narrow" panose="020B0606020202030204" pitchFamily="34" charset="0"/>
              </a:rPr>
              <a:t>Cytoreduction</a:t>
            </a:r>
            <a:endParaRPr lang="en-US" sz="1400" b="1" dirty="0">
              <a:solidFill>
                <a:schemeClr val="tx2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502063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CA" sz="3200" b="1" dirty="0"/>
              <a:t>Hydroxyurea: Efficacy in Preventing Thrombosis in PV Patients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5493739"/>
              </p:ext>
            </p:extLst>
          </p:nvPr>
        </p:nvGraphicFramePr>
        <p:xfrm>
          <a:off x="827584" y="1988840"/>
          <a:ext cx="7581899" cy="29687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2630"/>
                <a:gridCol w="1328616"/>
                <a:gridCol w="1397000"/>
                <a:gridCol w="1757066"/>
                <a:gridCol w="1776587"/>
              </a:tblGrid>
              <a:tr h="501542"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400"/>
                        </a:spcAft>
                      </a:pPr>
                      <a:r>
                        <a:rPr lang="en-CA" sz="1600" b="1" dirty="0" smtClean="0">
                          <a:solidFill>
                            <a:srgbClr val="FFFFFF"/>
                          </a:solidFill>
                        </a:rPr>
                        <a:t>Investigator</a:t>
                      </a:r>
                    </a:p>
                  </a:txBody>
                  <a:tcPr marT="91440" marB="91440" anchor="b">
                    <a:lnL w="19050" cap="flat" cmpd="sng" algn="ctr">
                      <a:solidFill>
                        <a:srgbClr val="0F3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F3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400"/>
                        </a:spcAft>
                      </a:pPr>
                      <a:r>
                        <a:rPr lang="en-CA" sz="1600" b="1" dirty="0" smtClean="0">
                          <a:solidFill>
                            <a:srgbClr val="FFFFFF"/>
                          </a:solidFill>
                        </a:rPr>
                        <a:t>Number,</a:t>
                      </a:r>
                      <a:br>
                        <a:rPr lang="en-CA" sz="1600" b="1" dirty="0" smtClean="0">
                          <a:solidFill>
                            <a:srgbClr val="FFFFFF"/>
                          </a:solidFill>
                        </a:rPr>
                      </a:br>
                      <a:r>
                        <a:rPr lang="en-CA" sz="1600" b="1" dirty="0" smtClean="0">
                          <a:solidFill>
                            <a:srgbClr val="FFFFFF"/>
                          </a:solidFill>
                        </a:rPr>
                        <a:t>Follow-up</a:t>
                      </a:r>
                    </a:p>
                  </a:txBody>
                  <a:tcPr marT="91440" marB="91440" anchor="b">
                    <a:lnL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F3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400"/>
                        </a:spcAft>
                      </a:pPr>
                      <a:r>
                        <a:rPr lang="en-CA" sz="1600" b="1" dirty="0" smtClean="0">
                          <a:solidFill>
                            <a:srgbClr val="FFFFFF"/>
                          </a:solidFill>
                        </a:rPr>
                        <a:t>Intervention</a:t>
                      </a:r>
                    </a:p>
                  </a:txBody>
                  <a:tcPr marT="91440" marB="91440" anchor="b">
                    <a:lnL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F3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400"/>
                        </a:spcAft>
                      </a:pPr>
                      <a:r>
                        <a:rPr lang="en-CA" sz="1600" b="1" dirty="0" smtClean="0">
                          <a:solidFill>
                            <a:srgbClr val="FFFFFF"/>
                          </a:solidFill>
                        </a:rPr>
                        <a:t>Comparator</a:t>
                      </a:r>
                    </a:p>
                  </a:txBody>
                  <a:tcPr marT="91440" marB="91440" anchor="b">
                    <a:lnL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F3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400"/>
                        </a:spcAft>
                      </a:pPr>
                      <a:r>
                        <a:rPr lang="en-CA" sz="1600" b="1" dirty="0" smtClean="0">
                          <a:solidFill>
                            <a:srgbClr val="FFFFFF"/>
                          </a:solidFill>
                        </a:rPr>
                        <a:t>Thrombosis Rates</a:t>
                      </a:r>
                    </a:p>
                  </a:txBody>
                  <a:tcPr marT="91440" marB="91440" anchor="b">
                    <a:lnL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F3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F3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653346"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95000"/>
                        </a:lnSpc>
                        <a:spcAft>
                          <a:spcPts val="400"/>
                        </a:spcAft>
                      </a:pPr>
                      <a:r>
                        <a:rPr lang="en-CA" sz="140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PVSG 08</a:t>
                      </a:r>
                      <a:r>
                        <a:rPr lang="en-CA" sz="1400" kern="1200" baseline="300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CA" sz="1400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91440" marB="91440" anchor="ctr">
                    <a:lnL w="19050" cap="flat" cmpd="sng" algn="ctr">
                      <a:solidFill>
                        <a:srgbClr val="0F3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400"/>
                        </a:spcAft>
                      </a:pPr>
                      <a:r>
                        <a:rPr lang="en-CA" sz="140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51 patients</a:t>
                      </a:r>
                    </a:p>
                    <a:p>
                      <a:pPr algn="ctr">
                        <a:lnSpc>
                          <a:spcPct val="95000"/>
                        </a:lnSpc>
                        <a:spcAft>
                          <a:spcPts val="400"/>
                        </a:spcAft>
                      </a:pPr>
                      <a:r>
                        <a:rPr lang="en-CA" sz="140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15.2 years</a:t>
                      </a:r>
                      <a:endParaRPr lang="en-CA" sz="1400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91440" marB="91440" anchor="ctr">
                    <a:lnL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400"/>
                        </a:spcAft>
                      </a:pPr>
                      <a:r>
                        <a:rPr lang="en-CA" sz="140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HU </a:t>
                      </a:r>
                      <a:br>
                        <a:rPr lang="en-CA" sz="140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CA" sz="140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(prospective)</a:t>
                      </a:r>
                      <a:endParaRPr lang="en-CA" sz="1400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91440" marB="91440" anchor="ctr">
                    <a:lnL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400"/>
                        </a:spcAft>
                      </a:pPr>
                      <a:r>
                        <a:rPr lang="en-CA" sz="140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Phlebotomy</a:t>
                      </a:r>
                    </a:p>
                    <a:p>
                      <a:pPr algn="ctr">
                        <a:lnSpc>
                          <a:spcPct val="95000"/>
                        </a:lnSpc>
                        <a:spcAft>
                          <a:spcPts val="400"/>
                        </a:spcAft>
                      </a:pPr>
                      <a:r>
                        <a:rPr lang="en-CA" sz="140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(134 historical controls)</a:t>
                      </a:r>
                    </a:p>
                  </a:txBody>
                  <a:tcPr marT="91440" marB="91440" anchor="ctr">
                    <a:lnL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400"/>
                        </a:spcAft>
                      </a:pPr>
                      <a:r>
                        <a:rPr lang="en-CA" sz="140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HU: 9.8%*</a:t>
                      </a:r>
                    </a:p>
                    <a:p>
                      <a:pPr algn="ctr">
                        <a:lnSpc>
                          <a:spcPct val="95000"/>
                        </a:lnSpc>
                        <a:spcAft>
                          <a:spcPts val="400"/>
                        </a:spcAft>
                      </a:pPr>
                      <a:r>
                        <a:rPr lang="en-CA" sz="140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Phlebotomy: 32.8%*</a:t>
                      </a:r>
                    </a:p>
                  </a:txBody>
                  <a:tcPr marT="91440" marB="91440" anchor="ctr">
                    <a:lnL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F3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53346"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95000"/>
                        </a:lnSpc>
                        <a:spcAft>
                          <a:spcPts val="400"/>
                        </a:spcAft>
                      </a:pPr>
                      <a:r>
                        <a:rPr lang="en-CA" sz="14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Najean</a:t>
                      </a:r>
                      <a:r>
                        <a:rPr lang="en-CA" sz="140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et al</a:t>
                      </a:r>
                      <a:r>
                        <a:rPr lang="en-CA" sz="1400" kern="1200" baseline="300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n-CA" sz="1400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91440" marB="91440" anchor="ctr">
                    <a:lnL w="19050" cap="flat" cmpd="sng" algn="ctr">
                      <a:solidFill>
                        <a:srgbClr val="0F3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400"/>
                        </a:spcAft>
                      </a:pPr>
                      <a:r>
                        <a:rPr lang="en-CA" sz="140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292 pts</a:t>
                      </a:r>
                      <a:r>
                        <a:rPr lang="en-CA" sz="1400" kern="1200" baseline="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CA" sz="140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(&lt;65 </a:t>
                      </a:r>
                      <a:r>
                        <a:rPr lang="en-CA" sz="14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yrs</a:t>
                      </a:r>
                      <a:r>
                        <a:rPr lang="en-CA" sz="140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algn="ctr">
                        <a:lnSpc>
                          <a:spcPct val="95000"/>
                        </a:lnSpc>
                        <a:spcAft>
                          <a:spcPts val="400"/>
                        </a:spcAft>
                      </a:pPr>
                      <a:r>
                        <a:rPr lang="en-CA" sz="140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7 years</a:t>
                      </a:r>
                    </a:p>
                  </a:txBody>
                  <a:tcPr marT="91440" marB="91440" anchor="ctr">
                    <a:lnL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400"/>
                        </a:spcAft>
                      </a:pPr>
                      <a:r>
                        <a:rPr lang="en-CA" sz="140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HU</a:t>
                      </a:r>
                    </a:p>
                    <a:p>
                      <a:pPr algn="ctr">
                        <a:lnSpc>
                          <a:spcPct val="95000"/>
                        </a:lnSpc>
                        <a:spcAft>
                          <a:spcPts val="400"/>
                        </a:spcAft>
                      </a:pPr>
                      <a:r>
                        <a:rPr lang="en-CA" sz="140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(randomized)</a:t>
                      </a:r>
                    </a:p>
                  </a:txBody>
                  <a:tcPr marT="91440" marB="91440" anchor="ctr">
                    <a:lnL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400"/>
                        </a:spcAft>
                      </a:pPr>
                      <a:r>
                        <a:rPr lang="en-CA" sz="14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Piprobroman</a:t>
                      </a:r>
                      <a:endParaRPr lang="en-CA" sz="1400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91440" marB="91440" anchor="ctr">
                    <a:lnL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400"/>
                        </a:spcAft>
                      </a:pPr>
                      <a:r>
                        <a:rPr lang="en-CA" sz="140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No significant difference</a:t>
                      </a:r>
                      <a:endParaRPr lang="en-CA" sz="1400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91440" marB="91440" anchor="ctr">
                    <a:lnL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F3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96022"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95000"/>
                        </a:lnSpc>
                        <a:spcAft>
                          <a:spcPts val="400"/>
                        </a:spcAft>
                      </a:pPr>
                      <a:r>
                        <a:rPr lang="en-CA" sz="14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Kiladjian</a:t>
                      </a:r>
                      <a:r>
                        <a:rPr lang="en-CA" sz="140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et al</a:t>
                      </a:r>
                      <a:r>
                        <a:rPr lang="en-CA" sz="1400" kern="1200" baseline="300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n-CA" sz="1400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91440" marB="91440" anchor="ctr">
                    <a:lnL w="19050" cap="flat" cmpd="sng" algn="ctr">
                      <a:solidFill>
                        <a:srgbClr val="0F3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F3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400"/>
                        </a:spcAft>
                      </a:pPr>
                      <a:r>
                        <a:rPr lang="en-CA" sz="140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285 pts</a:t>
                      </a:r>
                    </a:p>
                    <a:p>
                      <a:pPr algn="ctr">
                        <a:lnSpc>
                          <a:spcPct val="95000"/>
                        </a:lnSpc>
                        <a:spcAft>
                          <a:spcPts val="400"/>
                        </a:spcAft>
                      </a:pPr>
                      <a:r>
                        <a:rPr lang="en-CA" sz="140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16 </a:t>
                      </a:r>
                      <a:r>
                        <a:rPr lang="en-CA" sz="14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yrs</a:t>
                      </a:r>
                      <a:endParaRPr lang="en-CA" sz="1400" kern="1200" dirty="0" smtClean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91440" marB="91440" anchor="ctr">
                    <a:lnL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F3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400"/>
                        </a:spcAft>
                      </a:pPr>
                      <a:r>
                        <a:rPr lang="en-CA" sz="140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HU</a:t>
                      </a:r>
                    </a:p>
                    <a:p>
                      <a:pPr algn="ctr">
                        <a:lnSpc>
                          <a:spcPct val="95000"/>
                        </a:lnSpc>
                        <a:spcAft>
                          <a:spcPts val="400"/>
                        </a:spcAft>
                      </a:pPr>
                      <a:r>
                        <a:rPr lang="en-CA" sz="140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(randomized)</a:t>
                      </a:r>
                    </a:p>
                  </a:txBody>
                  <a:tcPr marT="91440" marB="91440" anchor="ctr">
                    <a:lnL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F3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400"/>
                        </a:spcAft>
                      </a:pPr>
                      <a:r>
                        <a:rPr lang="en-CA" sz="14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Piprobroman</a:t>
                      </a:r>
                      <a:endParaRPr lang="en-CA" sz="1400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91440" marB="91440" anchor="ctr">
                    <a:lnL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F3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400"/>
                        </a:spcAft>
                      </a:pPr>
                      <a:r>
                        <a:rPr lang="en-CA" sz="140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No significant difference</a:t>
                      </a:r>
                      <a:endParaRPr lang="en-CA" sz="1400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91440" marB="91440" anchor="ctr">
                    <a:lnL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F3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F3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52977" y="6190385"/>
            <a:ext cx="344998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marL="176213" indent="-176213">
              <a:spcBef>
                <a:spcPct val="0"/>
              </a:spcBef>
              <a:buFont typeface="+mj-lt"/>
              <a:buAutoNum type="arabicPeriod"/>
            </a:pPr>
            <a:r>
              <a:rPr lang="en-CA" sz="1200" dirty="0" err="1">
                <a:solidFill>
                  <a:srgbClr val="000000"/>
                </a:solidFill>
                <a:latin typeface="Arial Narrow" panose="020B0606020202030204" pitchFamily="34" charset="0"/>
              </a:rPr>
              <a:t>Fruchtman</a:t>
            </a:r>
            <a:r>
              <a:rPr lang="en-CA" sz="1200" dirty="0">
                <a:solidFill>
                  <a:srgbClr val="000000"/>
                </a:solidFill>
                <a:latin typeface="Arial Narrow" panose="020B0606020202030204" pitchFamily="34" charset="0"/>
              </a:rPr>
              <a:t> SM, et al. </a:t>
            </a:r>
            <a:r>
              <a:rPr lang="en-CA" sz="1200" i="1" dirty="0" err="1">
                <a:solidFill>
                  <a:srgbClr val="000000"/>
                </a:solidFill>
                <a:latin typeface="Arial Narrow" panose="020B0606020202030204" pitchFamily="34" charset="0"/>
              </a:rPr>
              <a:t>Semin</a:t>
            </a:r>
            <a:r>
              <a:rPr lang="en-CA" sz="1200" i="1" dirty="0">
                <a:solidFill>
                  <a:srgbClr val="000000"/>
                </a:solidFill>
                <a:latin typeface="Arial Narrow" panose="020B0606020202030204" pitchFamily="34" charset="0"/>
              </a:rPr>
              <a:t> </a:t>
            </a:r>
            <a:r>
              <a:rPr lang="en-CA" sz="1200" i="1" dirty="0" err="1">
                <a:solidFill>
                  <a:srgbClr val="000000"/>
                </a:solidFill>
                <a:latin typeface="Arial Narrow" panose="020B0606020202030204" pitchFamily="34" charset="0"/>
              </a:rPr>
              <a:t>Hematol</a:t>
            </a:r>
            <a:r>
              <a:rPr lang="en-CA" sz="1200" i="1" dirty="0">
                <a:solidFill>
                  <a:srgbClr val="000000"/>
                </a:solidFill>
                <a:latin typeface="Arial Narrow" panose="020B0606020202030204" pitchFamily="34" charset="0"/>
              </a:rPr>
              <a:t>. </a:t>
            </a:r>
            <a:r>
              <a:rPr lang="en-CA" sz="1200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1997;34:17-23. </a:t>
            </a:r>
          </a:p>
          <a:p>
            <a:pPr marL="176213" indent="-176213">
              <a:spcBef>
                <a:spcPct val="0"/>
              </a:spcBef>
              <a:buFont typeface="+mj-lt"/>
              <a:buAutoNum type="arabicPeriod"/>
            </a:pPr>
            <a:r>
              <a:rPr lang="en-CA" sz="1200" dirty="0" err="1" smtClean="0">
                <a:solidFill>
                  <a:srgbClr val="000000"/>
                </a:solidFill>
                <a:latin typeface="Arial Narrow" panose="020B0606020202030204" pitchFamily="34" charset="0"/>
              </a:rPr>
              <a:t>Najean</a:t>
            </a:r>
            <a:r>
              <a:rPr lang="en-CA" sz="1200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 </a:t>
            </a:r>
            <a:r>
              <a:rPr lang="en-CA" sz="1200" dirty="0">
                <a:solidFill>
                  <a:srgbClr val="000000"/>
                </a:solidFill>
                <a:latin typeface="Arial Narrow" panose="020B0606020202030204" pitchFamily="34" charset="0"/>
              </a:rPr>
              <a:t>Y, et al</a:t>
            </a:r>
            <a:r>
              <a:rPr lang="en-CA" sz="1200" i="1" dirty="0">
                <a:solidFill>
                  <a:srgbClr val="000000"/>
                </a:solidFill>
                <a:latin typeface="Arial Narrow" panose="020B0606020202030204" pitchFamily="34" charset="0"/>
              </a:rPr>
              <a:t>. Blood. </a:t>
            </a:r>
            <a:r>
              <a:rPr lang="en-CA" sz="1200" dirty="0">
                <a:solidFill>
                  <a:srgbClr val="000000"/>
                </a:solidFill>
                <a:latin typeface="Arial Narrow" panose="020B0606020202030204" pitchFamily="34" charset="0"/>
              </a:rPr>
              <a:t>1997; 90:3370-3377.</a:t>
            </a:r>
          </a:p>
          <a:p>
            <a:pPr marL="176213" indent="-176213">
              <a:spcBef>
                <a:spcPct val="0"/>
              </a:spcBef>
              <a:buFont typeface="+mj-lt"/>
              <a:buAutoNum type="arabicPeriod"/>
            </a:pPr>
            <a:r>
              <a:rPr lang="en-CA" sz="1200" dirty="0" err="1" smtClean="0">
                <a:solidFill>
                  <a:srgbClr val="000000"/>
                </a:solidFill>
                <a:latin typeface="Arial Narrow" panose="020B0606020202030204" pitchFamily="34" charset="0"/>
              </a:rPr>
              <a:t>Kiladjian</a:t>
            </a:r>
            <a:r>
              <a:rPr lang="en-CA" sz="1200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 </a:t>
            </a:r>
            <a:r>
              <a:rPr lang="en-CA" sz="1200" dirty="0">
                <a:solidFill>
                  <a:srgbClr val="000000"/>
                </a:solidFill>
                <a:latin typeface="Arial Narrow" panose="020B0606020202030204" pitchFamily="34" charset="0"/>
              </a:rPr>
              <a:t>JJ, et al.</a:t>
            </a:r>
            <a:r>
              <a:rPr lang="en-CA" sz="1200" i="1" dirty="0">
                <a:solidFill>
                  <a:srgbClr val="000000"/>
                </a:solidFill>
                <a:latin typeface="Arial Narrow" panose="020B0606020202030204" pitchFamily="34" charset="0"/>
              </a:rPr>
              <a:t> J </a:t>
            </a:r>
            <a:r>
              <a:rPr lang="en-CA" sz="1200" i="1" dirty="0" err="1">
                <a:solidFill>
                  <a:srgbClr val="000000"/>
                </a:solidFill>
                <a:latin typeface="Arial Narrow" panose="020B0606020202030204" pitchFamily="34" charset="0"/>
              </a:rPr>
              <a:t>Clin</a:t>
            </a:r>
            <a:r>
              <a:rPr lang="en-CA" sz="1200" i="1" dirty="0">
                <a:solidFill>
                  <a:srgbClr val="000000"/>
                </a:solidFill>
                <a:latin typeface="Arial Narrow" panose="020B0606020202030204" pitchFamily="34" charset="0"/>
              </a:rPr>
              <a:t> </a:t>
            </a:r>
            <a:r>
              <a:rPr lang="en-CA" sz="1200" i="1" dirty="0" err="1">
                <a:solidFill>
                  <a:srgbClr val="000000"/>
                </a:solidFill>
                <a:latin typeface="Arial Narrow" panose="020B0606020202030204" pitchFamily="34" charset="0"/>
              </a:rPr>
              <a:t>Oncol</a:t>
            </a:r>
            <a:r>
              <a:rPr lang="en-CA" sz="1200" i="1" dirty="0">
                <a:solidFill>
                  <a:srgbClr val="000000"/>
                </a:solidFill>
                <a:latin typeface="Arial Narrow" panose="020B0606020202030204" pitchFamily="34" charset="0"/>
              </a:rPr>
              <a:t>. </a:t>
            </a:r>
            <a:r>
              <a:rPr lang="en-CA" sz="1200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2011;29:3907-3913</a:t>
            </a:r>
            <a:r>
              <a:rPr lang="en-CA" sz="1200" dirty="0">
                <a:solidFill>
                  <a:srgbClr val="000000"/>
                </a:solidFill>
                <a:latin typeface="Arial Narrow" panose="020B0606020202030204" pitchFamily="34" charset="0"/>
              </a:rPr>
              <a:t>.</a:t>
            </a:r>
            <a:endParaRPr lang="en-CA" sz="1200" dirty="0" smtClean="0">
              <a:solidFill>
                <a:srgbClr val="0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9512" y="5838378"/>
            <a:ext cx="76607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400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HU: hydroxyurea; PVSG: Polycythemia Vera Study Group </a:t>
            </a:r>
            <a:endParaRPr lang="en-CA" sz="1400" dirty="0">
              <a:solidFill>
                <a:srgbClr val="0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27584" y="5085184"/>
            <a:ext cx="4572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CA" sz="1400" dirty="0">
                <a:solidFill>
                  <a:srgbClr val="000000"/>
                </a:solidFill>
                <a:latin typeface="Arial Narrow" panose="020B0606020202030204" pitchFamily="34" charset="0"/>
              </a:rPr>
              <a:t>*On study events; all events, first 378 weeks—13.7% vs. 38.1%</a:t>
            </a:r>
          </a:p>
        </p:txBody>
      </p:sp>
      <p:sp>
        <p:nvSpPr>
          <p:cNvPr id="8" name="Rectangle 7"/>
          <p:cNvSpPr/>
          <p:nvPr/>
        </p:nvSpPr>
        <p:spPr>
          <a:xfrm>
            <a:off x="8294087" y="-524814"/>
            <a:ext cx="849913" cy="369332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en-CA" dirty="0" smtClean="0"/>
              <a:t>PV13c6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16612331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CA" sz="3200" b="1" dirty="0"/>
              <a:t>MPN Group Positioning on HU in PV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5256584"/>
          </a:xfrm>
        </p:spPr>
        <p:txBody>
          <a:bodyPr>
            <a:normAutofit fontScale="70000" lnSpcReduction="20000"/>
          </a:bodyPr>
          <a:lstStyle/>
          <a:p>
            <a:pPr>
              <a:spcAft>
                <a:spcPts val="600"/>
              </a:spcAft>
            </a:pPr>
            <a:r>
              <a:rPr lang="en-CA" dirty="0"/>
              <a:t>Based on </a:t>
            </a:r>
            <a:r>
              <a:rPr lang="en-CA" dirty="0" smtClean="0"/>
              <a:t>the </a:t>
            </a:r>
            <a:r>
              <a:rPr lang="en-CA" dirty="0"/>
              <a:t>perceived risk-benefit ratio, </a:t>
            </a:r>
            <a:r>
              <a:rPr lang="en-CA" b="1" dirty="0"/>
              <a:t>HU is widely used for the treatment of PV in Canada </a:t>
            </a:r>
            <a:r>
              <a:rPr lang="en-CA" dirty="0"/>
              <a:t>and is </a:t>
            </a:r>
            <a:r>
              <a:rPr lang="en-CA" b="1" dirty="0"/>
              <a:t>usually </a:t>
            </a:r>
            <a:r>
              <a:rPr lang="en-CA" b="1" dirty="0" smtClean="0"/>
              <a:t>well-tolerated</a:t>
            </a:r>
          </a:p>
          <a:p>
            <a:pPr lvl="1">
              <a:spcAft>
                <a:spcPts val="600"/>
              </a:spcAft>
            </a:pPr>
            <a:r>
              <a:rPr lang="en-CA" dirty="0" smtClean="0"/>
              <a:t>The </a:t>
            </a:r>
            <a:r>
              <a:rPr lang="en-CA" b="1" dirty="0"/>
              <a:t>starting dose </a:t>
            </a:r>
            <a:r>
              <a:rPr lang="en-CA" b="1" dirty="0" smtClean="0"/>
              <a:t>is </a:t>
            </a:r>
            <a:r>
              <a:rPr lang="en-CA" b="1" dirty="0"/>
              <a:t>500 mg/day</a:t>
            </a:r>
            <a:r>
              <a:rPr lang="en-CA" dirty="0"/>
              <a:t>, with dose increases until the desired response is obtained. </a:t>
            </a:r>
            <a:endParaRPr lang="en-CA" dirty="0" smtClean="0"/>
          </a:p>
          <a:p>
            <a:pPr lvl="1">
              <a:spcAft>
                <a:spcPts val="600"/>
              </a:spcAft>
            </a:pPr>
            <a:r>
              <a:rPr lang="en-CA" dirty="0" smtClean="0"/>
              <a:t>When </a:t>
            </a:r>
            <a:r>
              <a:rPr lang="en-CA" dirty="0"/>
              <a:t>selecting an appropriate dose of HU, the clinician should </a:t>
            </a:r>
            <a:r>
              <a:rPr lang="en-CA" dirty="0" smtClean="0"/>
              <a:t>consider:</a:t>
            </a:r>
          </a:p>
          <a:p>
            <a:pPr lvl="2">
              <a:spcAft>
                <a:spcPts val="600"/>
              </a:spcAft>
            </a:pPr>
            <a:r>
              <a:rPr lang="en-CA" sz="2900" dirty="0" smtClean="0"/>
              <a:t>The extent </a:t>
            </a:r>
            <a:r>
              <a:rPr lang="en-CA" sz="2900" dirty="0"/>
              <a:t>of myeloproliferation (higher doses in cases of leukocytosis, thrombocytosis, and splenomegaly</a:t>
            </a:r>
            <a:r>
              <a:rPr lang="en-CA" sz="2900" dirty="0" smtClean="0"/>
              <a:t>)</a:t>
            </a:r>
          </a:p>
          <a:p>
            <a:pPr lvl="2">
              <a:spcAft>
                <a:spcPts val="600"/>
              </a:spcAft>
            </a:pPr>
            <a:r>
              <a:rPr lang="en-CA" sz="2900" dirty="0" smtClean="0"/>
              <a:t> Symptom burden</a:t>
            </a:r>
          </a:p>
          <a:p>
            <a:pPr lvl="2">
              <a:spcAft>
                <a:spcPts val="600"/>
              </a:spcAft>
            </a:pPr>
            <a:r>
              <a:rPr lang="en-CA" sz="2900" dirty="0" smtClean="0"/>
              <a:t>The </a:t>
            </a:r>
            <a:r>
              <a:rPr lang="en-CA" sz="2900" dirty="0"/>
              <a:t>patient’s ability to tolerate higher </a:t>
            </a:r>
            <a:r>
              <a:rPr lang="en-CA" sz="2900" dirty="0" smtClean="0"/>
              <a:t>doses</a:t>
            </a:r>
          </a:p>
          <a:p>
            <a:pPr lvl="1">
              <a:spcAft>
                <a:spcPts val="600"/>
              </a:spcAft>
            </a:pPr>
            <a:r>
              <a:rPr lang="en-CA" dirty="0" smtClean="0"/>
              <a:t>Female </a:t>
            </a:r>
            <a:r>
              <a:rPr lang="en-CA" dirty="0"/>
              <a:t>patients should be advised that HU is contraindicated in pregnancy and, therefore, appropriate contraceptive precautions should be </a:t>
            </a:r>
            <a:r>
              <a:rPr lang="en-CA" dirty="0" smtClean="0"/>
              <a:t>taken</a:t>
            </a:r>
          </a:p>
          <a:p>
            <a:pPr>
              <a:spcAft>
                <a:spcPts val="600"/>
              </a:spcAft>
            </a:pPr>
            <a:r>
              <a:rPr lang="en-CA" dirty="0"/>
              <a:t>Although not a common problem in PV, </a:t>
            </a:r>
            <a:r>
              <a:rPr lang="en-CA" b="1" dirty="0"/>
              <a:t>the development of HU resistance or intolerance needs to be further examined</a:t>
            </a:r>
            <a:r>
              <a:rPr lang="en-CA" dirty="0"/>
              <a:t>, especially with the availability of other treatment options</a:t>
            </a:r>
          </a:p>
        </p:txBody>
      </p:sp>
    </p:spTree>
    <p:extLst>
      <p:ext uri="{BB962C8B-B14F-4D97-AF65-F5344CB8AC3E}">
        <p14:creationId xmlns:p14="http://schemas.microsoft.com/office/powerpoint/2010/main" val="38137544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CA" sz="3200" b="1" dirty="0"/>
              <a:t>Resistance/Intolerance to </a:t>
            </a:r>
            <a:r>
              <a:rPr lang="en-CA" sz="3200" b="1" dirty="0" err="1"/>
              <a:t>Hydroxyurea</a:t>
            </a:r>
            <a:r>
              <a:rPr lang="en-CA" sz="3200" b="1" dirty="0"/>
              <a:t> </a:t>
            </a:r>
            <a:br>
              <a:rPr lang="en-CA" sz="3200" b="1" dirty="0"/>
            </a:br>
            <a:r>
              <a:rPr lang="en-CA" sz="3200" b="1" dirty="0"/>
              <a:t>in Polycythemia </a:t>
            </a:r>
            <a:r>
              <a:rPr lang="en-CA" sz="3200" b="1" dirty="0" err="1"/>
              <a:t>Vera</a:t>
            </a:r>
            <a:r>
              <a:rPr lang="en-CA" sz="3200" b="1" baseline="30000" dirty="0" err="1"/>
              <a:t>a</a:t>
            </a:r>
            <a:endParaRPr lang="en-US" sz="3200" b="1" baseline="30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202496924"/>
              </p:ext>
            </p:extLst>
          </p:nvPr>
        </p:nvGraphicFramePr>
        <p:xfrm>
          <a:off x="1100138" y="1520093"/>
          <a:ext cx="7581900" cy="322039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581900"/>
              </a:tblGrid>
              <a:tr h="28502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800" dirty="0" smtClean="0"/>
                        <a:t>Any of the following European </a:t>
                      </a:r>
                      <a:r>
                        <a:rPr lang="en-CA" sz="1800" dirty="0" err="1" smtClean="0"/>
                        <a:t>LeukemiaNet</a:t>
                      </a:r>
                      <a:r>
                        <a:rPr lang="en-CA" sz="1800" dirty="0" smtClean="0"/>
                        <a:t> (ELN) definitions</a:t>
                      </a:r>
                    </a:p>
                  </a:txBody>
                  <a:tcPr marL="68579" marR="68579" marT="34305" marB="34305">
                    <a:lnL w="19050" cap="flat" cmpd="sng" algn="ctr">
                      <a:solidFill>
                        <a:srgbClr val="0F3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F3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F3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59956">
                <a:tc>
                  <a:txBody>
                    <a:bodyPr/>
                    <a:lstStyle/>
                    <a:p>
                      <a:pPr marL="231775" indent="-231775">
                        <a:lnSpc>
                          <a:spcPct val="95000"/>
                        </a:lnSpc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+mj-lt"/>
                        <a:buNone/>
                      </a:pPr>
                      <a:r>
                        <a:rPr lang="en-CA" sz="1600" b="1" dirty="0" smtClean="0">
                          <a:solidFill>
                            <a:schemeClr val="accent1"/>
                          </a:solidFill>
                        </a:rPr>
                        <a:t>1.  </a:t>
                      </a:r>
                      <a:r>
                        <a:rPr lang="en-CA" sz="1600" b="1" dirty="0" smtClean="0">
                          <a:solidFill>
                            <a:srgbClr val="000000"/>
                          </a:solidFill>
                        </a:rPr>
                        <a:t>Need for phlebotomy</a:t>
                      </a:r>
                      <a:r>
                        <a:rPr lang="en-CA" sz="1600" b="1" baseline="0" dirty="0" smtClean="0">
                          <a:solidFill>
                            <a:srgbClr val="000000"/>
                          </a:solidFill>
                        </a:rPr>
                        <a:t> to keep HCT &lt; 45%</a:t>
                      </a:r>
                      <a:endParaRPr lang="en-CA" sz="1600" b="1" dirty="0">
                        <a:solidFill>
                          <a:srgbClr val="000000"/>
                        </a:solidFill>
                      </a:endParaRPr>
                    </a:p>
                  </a:txBody>
                  <a:tcPr marL="68579" marR="68579" marT="34305" marB="34305">
                    <a:lnL w="19050" cap="flat" cmpd="sng" algn="ctr">
                      <a:solidFill>
                        <a:srgbClr val="0F3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F3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60512">
                <a:tc>
                  <a:txBody>
                    <a:bodyPr/>
                    <a:lstStyle/>
                    <a:p>
                      <a:pPr marL="231775" marR="0" indent="-231775" algn="l" defTabSz="914400" rtl="0" eaLnBrk="1" fontAlgn="auto" latinLnBrk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CA" sz="1600" b="1" dirty="0" smtClean="0">
                          <a:solidFill>
                            <a:schemeClr val="accent1"/>
                          </a:solidFill>
                        </a:rPr>
                        <a:t>2.  </a:t>
                      </a:r>
                      <a:r>
                        <a:rPr lang="en-CA" sz="1600" b="1" dirty="0" smtClean="0">
                          <a:solidFill>
                            <a:srgbClr val="000000"/>
                          </a:solidFill>
                        </a:rPr>
                        <a:t>Uncontrolled </a:t>
                      </a:r>
                      <a:r>
                        <a:rPr lang="en-CA" sz="1600" b="1" dirty="0" err="1" smtClean="0">
                          <a:solidFill>
                            <a:srgbClr val="000000"/>
                          </a:solidFill>
                        </a:rPr>
                        <a:t>myeloproliferation</a:t>
                      </a:r>
                      <a:r>
                        <a:rPr lang="en-CA" sz="1600" b="1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CA" sz="1600" dirty="0" smtClean="0">
                          <a:solidFill>
                            <a:srgbClr val="000000"/>
                          </a:solidFill>
                        </a:rPr>
                        <a:t>i.e. platelet count &gt;400x10</a:t>
                      </a:r>
                      <a:r>
                        <a:rPr lang="en-CA" sz="1600" baseline="30000" dirty="0" smtClean="0">
                          <a:solidFill>
                            <a:srgbClr val="000000"/>
                          </a:solidFill>
                        </a:rPr>
                        <a:t>9</a:t>
                      </a:r>
                      <a:r>
                        <a:rPr lang="en-CA" sz="1600" dirty="0" smtClean="0">
                          <a:solidFill>
                            <a:srgbClr val="000000"/>
                          </a:solidFill>
                        </a:rPr>
                        <a:t>/L  AND white blood cell count &gt;10x10</a:t>
                      </a:r>
                      <a:r>
                        <a:rPr lang="en-CA" sz="1600" baseline="30000" dirty="0" smtClean="0">
                          <a:solidFill>
                            <a:srgbClr val="000000"/>
                          </a:solidFill>
                        </a:rPr>
                        <a:t>9</a:t>
                      </a:r>
                      <a:r>
                        <a:rPr lang="en-CA" sz="1600" dirty="0" smtClean="0">
                          <a:solidFill>
                            <a:srgbClr val="000000"/>
                          </a:solidFill>
                        </a:rPr>
                        <a:t>/L</a:t>
                      </a:r>
                    </a:p>
                  </a:txBody>
                  <a:tcPr marL="68579" marR="68579" marT="34305" marB="34305">
                    <a:lnL w="19050" cap="flat" cmpd="sng" algn="ctr">
                      <a:solidFill>
                        <a:srgbClr val="0F3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F3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60512">
                <a:tc>
                  <a:txBody>
                    <a:bodyPr/>
                    <a:lstStyle/>
                    <a:p>
                      <a:pPr marL="231775" marR="0" indent="-231775" algn="l" defTabSz="914400" rtl="0" eaLnBrk="1" fontAlgn="auto" latinLnBrk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CA" sz="1600" b="1" dirty="0" smtClean="0">
                          <a:solidFill>
                            <a:schemeClr val="accent1"/>
                          </a:solidFill>
                        </a:rPr>
                        <a:t>3.</a:t>
                      </a:r>
                      <a:r>
                        <a:rPr lang="en-CA" sz="1600" b="1" dirty="0" smtClean="0">
                          <a:solidFill>
                            <a:srgbClr val="000000"/>
                          </a:solidFill>
                        </a:rPr>
                        <a:t>  Failure to reduce massive </a:t>
                      </a:r>
                      <a:r>
                        <a:rPr lang="en-CA" sz="1600" b="1" dirty="0" err="1" smtClean="0">
                          <a:solidFill>
                            <a:srgbClr val="000000"/>
                          </a:solidFill>
                        </a:rPr>
                        <a:t>splenomegaly</a:t>
                      </a:r>
                      <a:r>
                        <a:rPr lang="en-CA" sz="1600" b="1" baseline="30000" dirty="0" err="1" smtClean="0">
                          <a:solidFill>
                            <a:srgbClr val="000000"/>
                          </a:solidFill>
                        </a:rPr>
                        <a:t>b</a:t>
                      </a:r>
                      <a:r>
                        <a:rPr lang="en-CA" sz="1600" b="1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CA" sz="1600" dirty="0" smtClean="0">
                          <a:solidFill>
                            <a:srgbClr val="000000"/>
                          </a:solidFill>
                        </a:rPr>
                        <a:t>by more than 50% as measured by palpation, OR failure to completely relieve symptoms related to splenomegaly</a:t>
                      </a:r>
                      <a:endParaRPr lang="en-CA" sz="1600" dirty="0">
                        <a:solidFill>
                          <a:srgbClr val="000000"/>
                        </a:solidFill>
                      </a:endParaRPr>
                    </a:p>
                  </a:txBody>
                  <a:tcPr marL="68579" marR="68579" marT="34305" marB="34305">
                    <a:lnL w="19050" cap="flat" cmpd="sng" algn="ctr">
                      <a:solidFill>
                        <a:srgbClr val="0F3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F3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61067">
                <a:tc>
                  <a:txBody>
                    <a:bodyPr/>
                    <a:lstStyle/>
                    <a:p>
                      <a:pPr marL="231775" indent="-231775">
                        <a:lnSpc>
                          <a:spcPct val="95000"/>
                        </a:lnSpc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+mj-lt"/>
                        <a:buNone/>
                      </a:pPr>
                      <a:r>
                        <a:rPr lang="en-CA" sz="1600" b="1" dirty="0" smtClean="0">
                          <a:solidFill>
                            <a:schemeClr val="accent1"/>
                          </a:solidFill>
                        </a:rPr>
                        <a:t>4.</a:t>
                      </a:r>
                      <a:r>
                        <a:rPr lang="en-CA" sz="1600" b="1" dirty="0" smtClean="0">
                          <a:solidFill>
                            <a:srgbClr val="000000"/>
                          </a:solidFill>
                        </a:rPr>
                        <a:t>  </a:t>
                      </a:r>
                      <a:r>
                        <a:rPr lang="en-CA" sz="1600" b="0" dirty="0" smtClean="0">
                          <a:solidFill>
                            <a:srgbClr val="000000"/>
                          </a:solidFill>
                        </a:rPr>
                        <a:t>A</a:t>
                      </a:r>
                      <a:r>
                        <a:rPr lang="en-CA" sz="1600" dirty="0" smtClean="0">
                          <a:solidFill>
                            <a:srgbClr val="000000"/>
                          </a:solidFill>
                        </a:rPr>
                        <a:t>bsolute neutrophil count &lt;1.0x10</a:t>
                      </a:r>
                      <a:r>
                        <a:rPr lang="en-CA" sz="1600" baseline="30000" dirty="0" smtClean="0">
                          <a:solidFill>
                            <a:srgbClr val="000000"/>
                          </a:solidFill>
                        </a:rPr>
                        <a:t>9</a:t>
                      </a:r>
                      <a:r>
                        <a:rPr lang="en-CA" sz="1600" dirty="0" smtClean="0">
                          <a:solidFill>
                            <a:srgbClr val="000000"/>
                          </a:solidFill>
                        </a:rPr>
                        <a:t>/L OR platelet count &lt;100x10</a:t>
                      </a:r>
                      <a:r>
                        <a:rPr lang="en-CA" sz="1600" baseline="30000" dirty="0" smtClean="0">
                          <a:solidFill>
                            <a:srgbClr val="000000"/>
                          </a:solidFill>
                        </a:rPr>
                        <a:t>9</a:t>
                      </a:r>
                      <a:r>
                        <a:rPr lang="en-CA" sz="1600" dirty="0" smtClean="0">
                          <a:solidFill>
                            <a:srgbClr val="000000"/>
                          </a:solidFill>
                        </a:rPr>
                        <a:t>/L or haemoglobin &lt;100 g/L at the lowest dose of </a:t>
                      </a:r>
                      <a:r>
                        <a:rPr lang="en-CA" sz="1600" dirty="0" err="1" smtClean="0">
                          <a:solidFill>
                            <a:srgbClr val="000000"/>
                          </a:solidFill>
                        </a:rPr>
                        <a:t>hydroxycarbamide</a:t>
                      </a:r>
                      <a:r>
                        <a:rPr lang="en-CA" sz="1600" dirty="0" smtClean="0">
                          <a:solidFill>
                            <a:srgbClr val="000000"/>
                          </a:solidFill>
                        </a:rPr>
                        <a:t> required to achieve a complete or partial </a:t>
                      </a:r>
                      <a:r>
                        <a:rPr lang="en-CA" sz="1600" dirty="0" err="1" smtClean="0">
                          <a:solidFill>
                            <a:srgbClr val="000000"/>
                          </a:solidFill>
                        </a:rPr>
                        <a:t>clinico</a:t>
                      </a:r>
                      <a:r>
                        <a:rPr lang="en-CA" sz="1600" dirty="0" smtClean="0">
                          <a:solidFill>
                            <a:srgbClr val="000000"/>
                          </a:solidFill>
                        </a:rPr>
                        <a:t>-haematological </a:t>
                      </a:r>
                      <a:r>
                        <a:rPr lang="en-CA" sz="1600" dirty="0" err="1" smtClean="0">
                          <a:solidFill>
                            <a:srgbClr val="000000"/>
                          </a:solidFill>
                        </a:rPr>
                        <a:t>response</a:t>
                      </a:r>
                      <a:r>
                        <a:rPr lang="en-CA" sz="1600" baseline="30000" dirty="0" err="1" smtClean="0">
                          <a:solidFill>
                            <a:srgbClr val="000000"/>
                          </a:solidFill>
                        </a:rPr>
                        <a:t>c</a:t>
                      </a:r>
                      <a:endParaRPr lang="en-CA" sz="1600" dirty="0" smtClean="0">
                        <a:solidFill>
                          <a:srgbClr val="000000"/>
                        </a:solidFill>
                      </a:endParaRPr>
                    </a:p>
                  </a:txBody>
                  <a:tcPr marL="68579" marR="68579" marT="34305" marB="34305">
                    <a:lnL w="19050" cap="flat" cmpd="sng" algn="ctr">
                      <a:solidFill>
                        <a:srgbClr val="0F3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F3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61067">
                <a:tc>
                  <a:txBody>
                    <a:bodyPr/>
                    <a:lstStyle/>
                    <a:p>
                      <a:pPr marL="231775" indent="-231775">
                        <a:lnSpc>
                          <a:spcPct val="95000"/>
                        </a:lnSpc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+mj-lt"/>
                        <a:buNone/>
                      </a:pPr>
                      <a:r>
                        <a:rPr lang="en-CA" sz="1600" b="1" dirty="0" smtClean="0">
                          <a:solidFill>
                            <a:schemeClr val="accent1"/>
                          </a:solidFill>
                        </a:rPr>
                        <a:t>5.</a:t>
                      </a:r>
                      <a:r>
                        <a:rPr lang="en-CA" sz="1600" b="1" dirty="0" smtClean="0">
                          <a:solidFill>
                            <a:srgbClr val="000000"/>
                          </a:solidFill>
                        </a:rPr>
                        <a:t>  Presence of leg ulcers </a:t>
                      </a:r>
                      <a:r>
                        <a:rPr lang="en-CA" sz="1600" dirty="0" smtClean="0">
                          <a:solidFill>
                            <a:srgbClr val="000000"/>
                          </a:solidFill>
                        </a:rPr>
                        <a:t>or other unacceptable </a:t>
                      </a:r>
                      <a:r>
                        <a:rPr lang="en-CA" sz="1600" dirty="0" err="1" smtClean="0">
                          <a:solidFill>
                            <a:srgbClr val="000000"/>
                          </a:solidFill>
                        </a:rPr>
                        <a:t>hydroxycarbamide</a:t>
                      </a:r>
                      <a:r>
                        <a:rPr lang="en-CA" sz="1600" dirty="0" smtClean="0">
                          <a:solidFill>
                            <a:srgbClr val="000000"/>
                          </a:solidFill>
                        </a:rPr>
                        <a:t>-related </a:t>
                      </a:r>
                      <a:r>
                        <a:rPr lang="en-CA" sz="1600" b="1" dirty="0" smtClean="0">
                          <a:solidFill>
                            <a:srgbClr val="000000"/>
                          </a:solidFill>
                        </a:rPr>
                        <a:t>non-haematological toxicities</a:t>
                      </a:r>
                      <a:r>
                        <a:rPr lang="en-CA" sz="1600" dirty="0" smtClean="0">
                          <a:solidFill>
                            <a:srgbClr val="000000"/>
                          </a:solidFill>
                        </a:rPr>
                        <a:t>, such as </a:t>
                      </a:r>
                      <a:r>
                        <a:rPr lang="en-CA" sz="1600" dirty="0" err="1" smtClean="0">
                          <a:solidFill>
                            <a:srgbClr val="000000"/>
                          </a:solidFill>
                        </a:rPr>
                        <a:t>mucocutaneous</a:t>
                      </a:r>
                      <a:r>
                        <a:rPr lang="en-CA" sz="1600" dirty="0" smtClean="0">
                          <a:solidFill>
                            <a:srgbClr val="000000"/>
                          </a:solidFill>
                        </a:rPr>
                        <a:t> manifestations, gastrointestinal symptoms, pneumonitis or fever at any dose of </a:t>
                      </a:r>
                      <a:r>
                        <a:rPr lang="en-CA" sz="1600" dirty="0" err="1" smtClean="0">
                          <a:solidFill>
                            <a:srgbClr val="000000"/>
                          </a:solidFill>
                        </a:rPr>
                        <a:t>hydroxycarbamide</a:t>
                      </a:r>
                      <a:endParaRPr lang="en-CA" sz="1600" dirty="0">
                        <a:solidFill>
                          <a:srgbClr val="000000"/>
                        </a:solidFill>
                      </a:endParaRPr>
                    </a:p>
                  </a:txBody>
                  <a:tcPr marL="68579" marR="68579" marT="34305" marB="34305">
                    <a:lnL w="19050" cap="flat" cmpd="sng" algn="ctr">
                      <a:solidFill>
                        <a:srgbClr val="0F3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F3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F3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26735" y="4804864"/>
            <a:ext cx="753139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400" baseline="30000" dirty="0" err="1" smtClean="0">
                <a:solidFill>
                  <a:schemeClr val="tx2"/>
                </a:solidFill>
              </a:rPr>
              <a:t>a</a:t>
            </a:r>
            <a:r>
              <a:rPr lang="en-CA" sz="1400" dirty="0" err="1" smtClean="0">
                <a:solidFill>
                  <a:schemeClr val="tx2"/>
                </a:solidFill>
              </a:rPr>
              <a:t>After</a:t>
            </a:r>
            <a:r>
              <a:rPr lang="en-CA" sz="1400" dirty="0" smtClean="0">
                <a:solidFill>
                  <a:schemeClr val="tx2"/>
                </a:solidFill>
              </a:rPr>
              <a:t> 3 </a:t>
            </a:r>
            <a:r>
              <a:rPr lang="en-CA" sz="1400" dirty="0">
                <a:solidFill>
                  <a:schemeClr val="tx2"/>
                </a:solidFill>
              </a:rPr>
              <a:t>months of at least 2 g/day of </a:t>
            </a:r>
            <a:r>
              <a:rPr lang="en-CA" sz="1400" dirty="0" smtClean="0">
                <a:solidFill>
                  <a:schemeClr val="tx2"/>
                </a:solidFill>
              </a:rPr>
              <a:t>Hydroxyurea</a:t>
            </a:r>
          </a:p>
          <a:p>
            <a:r>
              <a:rPr lang="en-CA" sz="1400" baseline="30000" dirty="0" err="1" smtClean="0">
                <a:solidFill>
                  <a:schemeClr val="tx2"/>
                </a:solidFill>
              </a:rPr>
              <a:t>b</a:t>
            </a:r>
            <a:r>
              <a:rPr lang="en-CA" sz="1400" dirty="0" err="1" smtClean="0">
                <a:solidFill>
                  <a:schemeClr val="tx2"/>
                </a:solidFill>
              </a:rPr>
              <a:t>Organ</a:t>
            </a:r>
            <a:r>
              <a:rPr lang="en-CA" sz="1400" dirty="0" smtClean="0">
                <a:solidFill>
                  <a:schemeClr val="tx2"/>
                </a:solidFill>
              </a:rPr>
              <a:t> </a:t>
            </a:r>
            <a:r>
              <a:rPr lang="en-CA" sz="1400" dirty="0">
                <a:solidFill>
                  <a:schemeClr val="tx2"/>
                </a:solidFill>
              </a:rPr>
              <a:t>extending by more than 10 cm from the costal </a:t>
            </a:r>
            <a:r>
              <a:rPr lang="en-CA" sz="1400" dirty="0" smtClean="0">
                <a:solidFill>
                  <a:schemeClr val="tx2"/>
                </a:solidFill>
              </a:rPr>
              <a:t>margin</a:t>
            </a:r>
          </a:p>
          <a:p>
            <a:r>
              <a:rPr lang="en-CA" sz="1400" baseline="30000" dirty="0" err="1" smtClean="0">
                <a:solidFill>
                  <a:schemeClr val="tx2"/>
                </a:solidFill>
              </a:rPr>
              <a:t>c</a:t>
            </a:r>
            <a:r>
              <a:rPr lang="en-CA" sz="1400" dirty="0" err="1" smtClean="0">
                <a:solidFill>
                  <a:schemeClr val="tx2"/>
                </a:solidFill>
              </a:rPr>
              <a:t>Complete</a:t>
            </a:r>
            <a:r>
              <a:rPr lang="en-CA" sz="1400" dirty="0" smtClean="0">
                <a:solidFill>
                  <a:schemeClr val="tx2"/>
                </a:solidFill>
              </a:rPr>
              <a:t> </a:t>
            </a:r>
            <a:r>
              <a:rPr lang="en-CA" sz="1400" dirty="0">
                <a:solidFill>
                  <a:schemeClr val="tx2"/>
                </a:solidFill>
              </a:rPr>
              <a:t>response was defined as: haematocrit &lt;45% without phlebotomy, platelet count </a:t>
            </a:r>
            <a:r>
              <a:rPr lang="en-CA" sz="1400" dirty="0" smtClean="0">
                <a:solidFill>
                  <a:schemeClr val="tx2"/>
                </a:solidFill>
                <a:sym typeface="Symbol"/>
              </a:rPr>
              <a:t></a:t>
            </a:r>
            <a:r>
              <a:rPr lang="en-CA" sz="1400" dirty="0" smtClean="0">
                <a:solidFill>
                  <a:schemeClr val="tx2"/>
                </a:solidFill>
              </a:rPr>
              <a:t>400 x10</a:t>
            </a:r>
            <a:r>
              <a:rPr lang="en-CA" sz="1400" baseline="30000" dirty="0" smtClean="0">
                <a:solidFill>
                  <a:schemeClr val="tx2"/>
                </a:solidFill>
              </a:rPr>
              <a:t>9</a:t>
            </a:r>
            <a:r>
              <a:rPr lang="en-CA" sz="1400" dirty="0" smtClean="0">
                <a:solidFill>
                  <a:schemeClr val="tx2"/>
                </a:solidFill>
              </a:rPr>
              <a:t>/L, </a:t>
            </a:r>
            <a:r>
              <a:rPr lang="en-CA" sz="1400" dirty="0">
                <a:solidFill>
                  <a:schemeClr val="tx2"/>
                </a:solidFill>
              </a:rPr>
              <a:t>white blood cell count </a:t>
            </a:r>
            <a:r>
              <a:rPr lang="en-CA" sz="1400" dirty="0" smtClean="0">
                <a:solidFill>
                  <a:schemeClr val="tx2"/>
                </a:solidFill>
                <a:sym typeface="Symbol"/>
              </a:rPr>
              <a:t></a:t>
            </a:r>
            <a:r>
              <a:rPr lang="en-CA" sz="1400" dirty="0" smtClean="0">
                <a:solidFill>
                  <a:schemeClr val="tx2"/>
                </a:solidFill>
              </a:rPr>
              <a:t>10 x10</a:t>
            </a:r>
            <a:r>
              <a:rPr lang="en-CA" sz="1400" baseline="30000" dirty="0" smtClean="0">
                <a:solidFill>
                  <a:schemeClr val="tx2"/>
                </a:solidFill>
              </a:rPr>
              <a:t>9  </a:t>
            </a:r>
            <a:r>
              <a:rPr lang="en-CA" sz="1400" dirty="0" smtClean="0">
                <a:solidFill>
                  <a:schemeClr val="tx2"/>
                </a:solidFill>
              </a:rPr>
              <a:t>/L, and no </a:t>
            </a:r>
            <a:r>
              <a:rPr lang="en-CA" sz="1400" dirty="0">
                <a:solidFill>
                  <a:schemeClr val="tx2"/>
                </a:solidFill>
              </a:rPr>
              <a:t>disease related symptoms. Partial response was defined as: haematocrit &lt;45% without phlebotomy, or response in three or more of the </a:t>
            </a:r>
            <a:r>
              <a:rPr lang="en-CA" sz="1400" dirty="0" smtClean="0">
                <a:solidFill>
                  <a:schemeClr val="tx2"/>
                </a:solidFill>
              </a:rPr>
              <a:t>other criteria</a:t>
            </a:r>
            <a:endParaRPr lang="en-CA" sz="1400" dirty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23528" y="6453336"/>
            <a:ext cx="614041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1200" dirty="0" smtClean="0">
                <a:solidFill>
                  <a:srgbClr val="000000"/>
                </a:solidFill>
              </a:rPr>
              <a:t>Adapted </a:t>
            </a:r>
            <a:r>
              <a:rPr lang="en-CA" sz="1200" dirty="0">
                <a:solidFill>
                  <a:srgbClr val="000000"/>
                </a:solidFill>
              </a:rPr>
              <a:t>from </a:t>
            </a:r>
            <a:r>
              <a:rPr lang="en-CA" sz="1200" dirty="0" err="1" smtClean="0">
                <a:solidFill>
                  <a:srgbClr val="000000"/>
                </a:solidFill>
              </a:rPr>
              <a:t>Barosi</a:t>
            </a:r>
            <a:r>
              <a:rPr lang="en-CA" sz="1200" dirty="0" smtClean="0">
                <a:solidFill>
                  <a:srgbClr val="000000"/>
                </a:solidFill>
              </a:rPr>
              <a:t> G, et al. </a:t>
            </a:r>
            <a:r>
              <a:rPr lang="pt-BR" sz="1200" i="1" dirty="0" smtClean="0">
                <a:solidFill>
                  <a:srgbClr val="000000"/>
                </a:solidFill>
              </a:rPr>
              <a:t>Br </a:t>
            </a:r>
            <a:r>
              <a:rPr lang="pt-BR" sz="1200" i="1" dirty="0">
                <a:solidFill>
                  <a:srgbClr val="000000"/>
                </a:solidFill>
              </a:rPr>
              <a:t>J Haematol. </a:t>
            </a:r>
            <a:r>
              <a:rPr lang="pt-BR" sz="1200" dirty="0" smtClean="0">
                <a:solidFill>
                  <a:srgbClr val="000000"/>
                </a:solidFill>
              </a:rPr>
              <a:t>2010;148(6</a:t>
            </a:r>
            <a:r>
              <a:rPr lang="pt-BR" sz="1200" dirty="0">
                <a:solidFill>
                  <a:srgbClr val="000000"/>
                </a:solidFill>
              </a:rPr>
              <a:t>):</a:t>
            </a:r>
            <a:r>
              <a:rPr lang="pt-BR" sz="1200" dirty="0" smtClean="0">
                <a:solidFill>
                  <a:srgbClr val="000000"/>
                </a:solidFill>
              </a:rPr>
              <a:t>961-963</a:t>
            </a:r>
            <a:r>
              <a:rPr lang="en-CA" sz="1200" dirty="0" smtClean="0">
                <a:solidFill>
                  <a:srgbClr val="000000"/>
                </a:solidFill>
              </a:rPr>
              <a:t>.</a:t>
            </a:r>
            <a:endParaRPr lang="en-CA" sz="1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429853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CA" sz="3200" b="1" dirty="0"/>
              <a:t>Occurrence and Consequences of HU Resistance/Intolerance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CA" sz="2000" dirty="0"/>
              <a:t>A survey of 3,411 MPN patients treated with HU found a 5</a:t>
            </a:r>
            <a:r>
              <a:rPr lang="en-CA" sz="2000" b="1" dirty="0"/>
              <a:t>% incidence of significant non-hematologic side </a:t>
            </a:r>
            <a:r>
              <a:rPr lang="en-CA" sz="2000" b="1" dirty="0" smtClean="0"/>
              <a:t>effects</a:t>
            </a:r>
            <a:r>
              <a:rPr lang="en-CA" sz="2000" baseline="30000" dirty="0" smtClean="0"/>
              <a:t>1</a:t>
            </a:r>
            <a:endParaRPr lang="en-CA" sz="2000" dirty="0" smtClean="0"/>
          </a:p>
          <a:p>
            <a:pPr lvl="1">
              <a:spcAft>
                <a:spcPts val="600"/>
              </a:spcAft>
            </a:pPr>
            <a:r>
              <a:rPr lang="en-CA" sz="1800" dirty="0" smtClean="0"/>
              <a:t>GI </a:t>
            </a:r>
            <a:r>
              <a:rPr lang="en-CA" sz="1800" dirty="0"/>
              <a:t>or cutaneous problems accounting for 90% of </a:t>
            </a:r>
            <a:r>
              <a:rPr lang="en-CA" sz="1800" dirty="0" smtClean="0"/>
              <a:t>events</a:t>
            </a:r>
          </a:p>
          <a:p>
            <a:pPr marL="3429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000" b="1" dirty="0"/>
              <a:t>HU resistance </a:t>
            </a:r>
            <a:r>
              <a:rPr lang="en-CA" sz="2000" dirty="0" smtClean="0"/>
              <a:t>seems to be </a:t>
            </a:r>
            <a:r>
              <a:rPr lang="en-CA" sz="2000" dirty="0"/>
              <a:t>associated </a:t>
            </a:r>
            <a:r>
              <a:rPr lang="en-CA" sz="2000" dirty="0" smtClean="0"/>
              <a:t>with:</a:t>
            </a:r>
          </a:p>
          <a:p>
            <a:pPr marL="742950" lvl="2" indent="-342900">
              <a:spcAft>
                <a:spcPts val="600"/>
              </a:spcAft>
            </a:pPr>
            <a:r>
              <a:rPr lang="en-CA" sz="1800" b="1" dirty="0" smtClean="0"/>
              <a:t>Shorter survival </a:t>
            </a:r>
            <a:r>
              <a:rPr lang="en-CA" sz="1800" dirty="0"/>
              <a:t>(median 5.2 years compared to &gt;20 years for non-resistant </a:t>
            </a:r>
            <a:r>
              <a:rPr lang="en-CA" sz="1800" dirty="0" smtClean="0"/>
              <a:t>patients)</a:t>
            </a:r>
          </a:p>
          <a:p>
            <a:pPr marL="742950" lvl="2" indent="-342900">
              <a:spcAft>
                <a:spcPts val="600"/>
              </a:spcAft>
            </a:pPr>
            <a:r>
              <a:rPr lang="en-CA" sz="1800" b="1" dirty="0" smtClean="0"/>
              <a:t>Higher </a:t>
            </a:r>
            <a:r>
              <a:rPr lang="en-CA" sz="1800" b="1" dirty="0"/>
              <a:t>risk of transformation to PPV-MF or AML </a:t>
            </a:r>
            <a:r>
              <a:rPr lang="en-CA" sz="1800" dirty="0"/>
              <a:t>(HR,6.8; 95% CI, 3.0%-15.4%; P &lt;0.001</a:t>
            </a:r>
            <a:r>
              <a:rPr lang="en-CA" sz="1800" dirty="0" smtClean="0"/>
              <a:t>).</a:t>
            </a:r>
            <a:r>
              <a:rPr lang="en-CA" sz="1800" baseline="30000" dirty="0" smtClean="0"/>
              <a:t>2</a:t>
            </a:r>
            <a:endParaRPr lang="en-CA" sz="1800" dirty="0" smtClean="0"/>
          </a:p>
          <a:p>
            <a:pPr marL="3429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000" dirty="0" smtClean="0"/>
              <a:t>HU </a:t>
            </a:r>
            <a:r>
              <a:rPr lang="en-CA" sz="2000" dirty="0"/>
              <a:t>has </a:t>
            </a:r>
            <a:r>
              <a:rPr lang="en-CA" sz="2000" b="1" dirty="0"/>
              <a:t>limited efficacy in relieving some PV-related symptoms, such as </a:t>
            </a:r>
            <a:r>
              <a:rPr lang="en-CA" sz="2000" b="1" dirty="0" err="1"/>
              <a:t>aquagenic</a:t>
            </a:r>
            <a:r>
              <a:rPr lang="en-CA" sz="2000" b="1" dirty="0"/>
              <a:t> </a:t>
            </a:r>
            <a:r>
              <a:rPr lang="en-CA" sz="2000" b="1" dirty="0" smtClean="0"/>
              <a:t>pruritus</a:t>
            </a:r>
            <a:r>
              <a:rPr lang="en-CA" sz="2000" dirty="0" smtClean="0"/>
              <a:t>.</a:t>
            </a:r>
            <a:r>
              <a:rPr lang="en-CA" sz="2000" baseline="30000" dirty="0" smtClean="0"/>
              <a:t>3</a:t>
            </a:r>
            <a:endParaRPr lang="en-CA" sz="2000" dirty="0"/>
          </a:p>
          <a:p>
            <a:pPr marL="3429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CA" sz="2000" dirty="0"/>
          </a:p>
        </p:txBody>
      </p:sp>
      <p:sp>
        <p:nvSpPr>
          <p:cNvPr id="4" name="Rectangle 3"/>
          <p:cNvSpPr/>
          <p:nvPr/>
        </p:nvSpPr>
        <p:spPr>
          <a:xfrm>
            <a:off x="323528" y="5661248"/>
            <a:ext cx="67504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en-CA" sz="1200" dirty="0" err="1" smtClean="0"/>
              <a:t>Antonioli</a:t>
            </a:r>
            <a:r>
              <a:rPr lang="en-CA" sz="1200" dirty="0" smtClean="0"/>
              <a:t> E, et al. Am J </a:t>
            </a:r>
            <a:r>
              <a:rPr lang="en-CA" sz="1200" dirty="0" err="1" smtClean="0"/>
              <a:t>Hematol</a:t>
            </a:r>
            <a:r>
              <a:rPr lang="en-CA" sz="1200" dirty="0" smtClean="0"/>
              <a:t>. 2012;87(5):552-554.</a:t>
            </a:r>
          </a:p>
          <a:p>
            <a:pPr marL="342900" indent="-342900">
              <a:buAutoNum type="arabicPeriod"/>
            </a:pPr>
            <a:r>
              <a:rPr lang="es-ES" sz="1200" dirty="0" err="1"/>
              <a:t>Alvarez-Larrán</a:t>
            </a:r>
            <a:r>
              <a:rPr lang="es-ES" sz="1200" dirty="0"/>
              <a:t> A, et al. </a:t>
            </a:r>
            <a:r>
              <a:rPr lang="es-ES" sz="1200" dirty="0" err="1"/>
              <a:t>Blood</a:t>
            </a:r>
            <a:r>
              <a:rPr lang="es-ES" sz="1200" dirty="0"/>
              <a:t>. 2012 ;119(6):1363-1369</a:t>
            </a:r>
            <a:endParaRPr lang="en-CA" sz="1200" dirty="0" smtClean="0"/>
          </a:p>
          <a:p>
            <a:pPr marL="342900" indent="-342900">
              <a:buAutoNum type="arabicPeriod"/>
            </a:pPr>
            <a:r>
              <a:rPr lang="en-CA" sz="1200" dirty="0" smtClean="0"/>
              <a:t>Saini </a:t>
            </a:r>
            <a:r>
              <a:rPr lang="en-CA" sz="1200" dirty="0"/>
              <a:t>KS, </a:t>
            </a:r>
            <a:r>
              <a:rPr lang="en-CA" sz="1200" dirty="0" smtClean="0"/>
              <a:t>et al. </a:t>
            </a:r>
            <a:r>
              <a:rPr lang="en-CA" sz="1200" dirty="0" err="1"/>
              <a:t>Eur</a:t>
            </a:r>
            <a:r>
              <a:rPr lang="en-CA" sz="1200" dirty="0"/>
              <a:t> J </a:t>
            </a:r>
            <a:r>
              <a:rPr lang="en-CA" sz="1200" dirty="0" err="1"/>
              <a:t>Clin</a:t>
            </a:r>
            <a:r>
              <a:rPr lang="en-CA" sz="1200" dirty="0"/>
              <a:t> Invest. 2010;40(9):828-834.</a:t>
            </a:r>
          </a:p>
        </p:txBody>
      </p:sp>
    </p:spTree>
    <p:extLst>
      <p:ext uri="{BB962C8B-B14F-4D97-AF65-F5344CB8AC3E}">
        <p14:creationId xmlns:p14="http://schemas.microsoft.com/office/powerpoint/2010/main" val="347092593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CA" sz="3200" b="1" dirty="0">
                <a:solidFill>
                  <a:schemeClr val="tx1"/>
                </a:solidFill>
              </a:rPr>
              <a:t>Resistance to Hydroxyurea and </a:t>
            </a:r>
            <a:r>
              <a:rPr lang="en-CA" sz="3200" b="1" dirty="0" smtClean="0">
                <a:solidFill>
                  <a:schemeClr val="tx1"/>
                </a:solidFill>
              </a:rPr>
              <a:t> Outcomes </a:t>
            </a:r>
            <a:r>
              <a:rPr lang="en-CA" sz="3200" b="1" dirty="0">
                <a:solidFill>
                  <a:schemeClr val="tx1"/>
                </a:solidFill>
              </a:rPr>
              <a:t>in PV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019810" y="4471411"/>
            <a:ext cx="7678103" cy="1850242"/>
          </a:xfrm>
        </p:spPr>
        <p:txBody>
          <a:bodyPr/>
          <a:lstStyle/>
          <a:p>
            <a:pPr lvl="1">
              <a:spcBef>
                <a:spcPts val="0"/>
              </a:spcBef>
            </a:pPr>
            <a:r>
              <a:rPr lang="en-CA" sz="1800" dirty="0" smtClean="0"/>
              <a:t>Resistance to hydroxyurea was associated with higher risk of:</a:t>
            </a:r>
          </a:p>
          <a:p>
            <a:pPr lvl="2">
              <a:spcBef>
                <a:spcPts val="0"/>
              </a:spcBef>
            </a:pPr>
            <a:r>
              <a:rPr lang="en-CA" sz="1600" dirty="0" smtClean="0"/>
              <a:t>Death (HR, 5.6; 95% CI, 2.7%-11.9%; P &lt; .001) </a:t>
            </a:r>
          </a:p>
          <a:p>
            <a:pPr lvl="2">
              <a:spcBef>
                <a:spcPts val="0"/>
              </a:spcBef>
            </a:pPr>
            <a:r>
              <a:rPr lang="en-CA" sz="1600" dirty="0" smtClean="0"/>
              <a:t>Transformation to AML or </a:t>
            </a:r>
            <a:r>
              <a:rPr lang="en-CA" sz="1600" dirty="0" err="1" smtClean="0"/>
              <a:t>myelofibrosis</a:t>
            </a:r>
            <a:r>
              <a:rPr lang="en-CA" sz="1600" dirty="0" smtClean="0"/>
              <a:t> (HR,</a:t>
            </a:r>
            <a:r>
              <a:rPr lang="it-IT" sz="1600" dirty="0" smtClean="0"/>
              <a:t>6.8; 95% CI, 3.0%-15.4%; P &lt; .001)</a:t>
            </a:r>
            <a:endParaRPr lang="en-CA" sz="1600" dirty="0" smtClean="0"/>
          </a:p>
          <a:p>
            <a:pPr lvl="1">
              <a:spcBef>
                <a:spcPts val="0"/>
              </a:spcBef>
            </a:pPr>
            <a:endParaRPr lang="en-US" sz="1800" dirty="0"/>
          </a:p>
        </p:txBody>
      </p:sp>
      <p:sp>
        <p:nvSpPr>
          <p:cNvPr id="9" name="TextBox 8"/>
          <p:cNvSpPr txBox="1"/>
          <p:nvPr/>
        </p:nvSpPr>
        <p:spPr>
          <a:xfrm>
            <a:off x="1015423" y="5477378"/>
            <a:ext cx="4605748" cy="30777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CA" sz="1400" dirty="0">
                <a:solidFill>
                  <a:srgbClr val="000000"/>
                </a:solidFill>
              </a:rPr>
              <a:t>261 PV patients with a median follow-up of 7.2 </a:t>
            </a:r>
            <a:r>
              <a:rPr lang="en-CA" sz="1400" dirty="0" smtClean="0">
                <a:solidFill>
                  <a:srgbClr val="000000"/>
                </a:solidFill>
              </a:rPr>
              <a:t>years</a:t>
            </a:r>
            <a:endParaRPr lang="en-CA" sz="1400" dirty="0">
              <a:solidFill>
                <a:srgbClr val="0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92066" y="1389851"/>
            <a:ext cx="4040322" cy="346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CA" b="1" dirty="0">
                <a:solidFill>
                  <a:schemeClr val="accent4"/>
                </a:solidFill>
              </a:rPr>
              <a:t>Effect of </a:t>
            </a:r>
            <a:r>
              <a:rPr lang="en-CA" b="1" dirty="0" smtClean="0">
                <a:solidFill>
                  <a:schemeClr val="accent4"/>
                </a:solidFill>
              </a:rPr>
              <a:t>Resistance </a:t>
            </a:r>
            <a:r>
              <a:rPr lang="en-CA" b="1" dirty="0">
                <a:solidFill>
                  <a:schemeClr val="accent4"/>
                </a:solidFill>
              </a:rPr>
              <a:t>to </a:t>
            </a:r>
            <a:r>
              <a:rPr lang="en-CA" b="1" dirty="0" smtClean="0">
                <a:solidFill>
                  <a:schemeClr val="accent4"/>
                </a:solidFill>
              </a:rPr>
              <a:t>HU on Survival</a:t>
            </a:r>
            <a:endParaRPr lang="en-CA" b="1" dirty="0">
              <a:solidFill>
                <a:schemeClr val="accent4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008488" y="1389851"/>
            <a:ext cx="3757002" cy="595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CA" b="1" dirty="0">
                <a:solidFill>
                  <a:schemeClr val="accent4"/>
                </a:solidFill>
              </a:rPr>
              <a:t>Effect of </a:t>
            </a:r>
            <a:r>
              <a:rPr lang="en-CA" b="1" dirty="0" smtClean="0">
                <a:solidFill>
                  <a:schemeClr val="accent4"/>
                </a:solidFill>
              </a:rPr>
              <a:t>Resistance </a:t>
            </a:r>
            <a:r>
              <a:rPr lang="en-CA" b="1" dirty="0">
                <a:solidFill>
                  <a:schemeClr val="accent4"/>
                </a:solidFill>
              </a:rPr>
              <a:t>to </a:t>
            </a:r>
            <a:r>
              <a:rPr lang="en-CA" b="1" dirty="0" smtClean="0">
                <a:solidFill>
                  <a:schemeClr val="accent4"/>
                </a:solidFill>
              </a:rPr>
              <a:t>HU on Disease Transformation (MF &amp; AML)</a:t>
            </a:r>
            <a:endParaRPr lang="en-CA" b="1" dirty="0">
              <a:solidFill>
                <a:schemeClr val="accent4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39552" y="6453336"/>
            <a:ext cx="614041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1200" dirty="0">
                <a:solidFill>
                  <a:srgbClr val="000000"/>
                </a:solidFill>
                <a:latin typeface="Arial Narrow"/>
                <a:cs typeface="Arial Narrow"/>
              </a:rPr>
              <a:t>Alvarez-</a:t>
            </a:r>
            <a:r>
              <a:rPr lang="en-CA" sz="1200" dirty="0" err="1">
                <a:solidFill>
                  <a:srgbClr val="000000"/>
                </a:solidFill>
                <a:latin typeface="Arial Narrow"/>
                <a:cs typeface="Arial Narrow"/>
              </a:rPr>
              <a:t>Larrán</a:t>
            </a:r>
            <a:r>
              <a:rPr lang="en-CA" sz="1200" dirty="0">
                <a:solidFill>
                  <a:srgbClr val="000000"/>
                </a:solidFill>
                <a:latin typeface="Arial Narrow"/>
                <a:cs typeface="Arial Narrow"/>
              </a:rPr>
              <a:t> </a:t>
            </a:r>
            <a:r>
              <a:rPr lang="en-CA" sz="1200" dirty="0" smtClean="0">
                <a:solidFill>
                  <a:srgbClr val="000000"/>
                </a:solidFill>
                <a:latin typeface="Arial Narrow"/>
                <a:cs typeface="Arial Narrow"/>
              </a:rPr>
              <a:t>A, et al. </a:t>
            </a:r>
            <a:r>
              <a:rPr lang="en-CA" sz="1200" i="1" dirty="0" smtClean="0">
                <a:solidFill>
                  <a:srgbClr val="000000"/>
                </a:solidFill>
                <a:latin typeface="Arial Narrow"/>
                <a:cs typeface="Arial Narrow"/>
              </a:rPr>
              <a:t>Blood</a:t>
            </a:r>
            <a:r>
              <a:rPr lang="en-CA" sz="1200" i="1" dirty="0">
                <a:solidFill>
                  <a:srgbClr val="000000"/>
                </a:solidFill>
                <a:latin typeface="Arial Narrow"/>
                <a:cs typeface="Arial Narrow"/>
              </a:rPr>
              <a:t>. </a:t>
            </a:r>
            <a:r>
              <a:rPr lang="en-CA" sz="1200" dirty="0">
                <a:solidFill>
                  <a:srgbClr val="000000"/>
                </a:solidFill>
                <a:latin typeface="Arial Narrow"/>
                <a:cs typeface="Arial Narrow"/>
              </a:rPr>
              <a:t>2012 ;119(6):</a:t>
            </a:r>
            <a:r>
              <a:rPr lang="en-CA" sz="1200" dirty="0" smtClean="0">
                <a:solidFill>
                  <a:srgbClr val="000000"/>
                </a:solidFill>
                <a:latin typeface="Arial Narrow"/>
                <a:cs typeface="Arial Narrow"/>
              </a:rPr>
              <a:t>1363-1369.</a:t>
            </a:r>
            <a:endParaRPr lang="en-CA" sz="1200" dirty="0">
              <a:solidFill>
                <a:srgbClr val="000000"/>
              </a:solidFill>
              <a:latin typeface="Arial Narrow"/>
              <a:cs typeface="Arial Narrow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33421" y="6071692"/>
            <a:ext cx="54376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400" dirty="0" err="1" smtClean="0">
                <a:solidFill>
                  <a:srgbClr val="000000"/>
                </a:solidFill>
                <a:latin typeface="Arial Narrow"/>
                <a:cs typeface="Arial Narrow"/>
              </a:rPr>
              <a:t>MF:myelofibrosis</a:t>
            </a:r>
            <a:r>
              <a:rPr lang="en-CA" sz="1400" dirty="0" smtClean="0">
                <a:solidFill>
                  <a:srgbClr val="000000"/>
                </a:solidFill>
                <a:latin typeface="Arial Narrow"/>
                <a:cs typeface="Arial Narrow"/>
              </a:rPr>
              <a:t>; AML: acute myeloid leukemia; HU: hydroxyurea</a:t>
            </a:r>
            <a:endParaRPr lang="en-CA" sz="1400" dirty="0">
              <a:solidFill>
                <a:srgbClr val="000000"/>
              </a:solidFill>
              <a:latin typeface="Arial Narrow"/>
              <a:cs typeface="Arial Narrow"/>
            </a:endParaRPr>
          </a:p>
        </p:txBody>
      </p:sp>
      <p:graphicFrame>
        <p:nvGraphicFramePr>
          <p:cNvPr id="17" name="Chart 16"/>
          <p:cNvGraphicFramePr/>
          <p:nvPr>
            <p:extLst>
              <p:ext uri="{D42A27DB-BD31-4B8C-83A1-F6EECF244321}">
                <p14:modId xmlns:p14="http://schemas.microsoft.com/office/powerpoint/2010/main" val="2655159089"/>
              </p:ext>
            </p:extLst>
          </p:nvPr>
        </p:nvGraphicFramePr>
        <p:xfrm>
          <a:off x="1143356" y="1791288"/>
          <a:ext cx="3606800" cy="2703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18" name="Group 17"/>
          <p:cNvGrpSpPr/>
          <p:nvPr/>
        </p:nvGrpSpPr>
        <p:grpSpPr>
          <a:xfrm>
            <a:off x="1901801" y="3342923"/>
            <a:ext cx="1416496" cy="461665"/>
            <a:chOff x="1891757" y="2437155"/>
            <a:chExt cx="1204797" cy="461665"/>
          </a:xfrm>
        </p:grpSpPr>
        <p:sp>
          <p:nvSpPr>
            <p:cNvPr id="19" name="Rectangle 18"/>
            <p:cNvSpPr/>
            <p:nvPr/>
          </p:nvSpPr>
          <p:spPr>
            <a:xfrm>
              <a:off x="2050497" y="2437155"/>
              <a:ext cx="1046057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CA" sz="1200" dirty="0" smtClean="0">
                  <a:solidFill>
                    <a:srgbClr val="000000"/>
                  </a:solidFill>
                </a:rPr>
                <a:t>Resistance</a:t>
              </a:r>
            </a:p>
            <a:p>
              <a:r>
                <a:rPr lang="en-CA" sz="1200" dirty="0" smtClean="0">
                  <a:solidFill>
                    <a:srgbClr val="000000"/>
                  </a:solidFill>
                </a:rPr>
                <a:t>Non resistance</a:t>
              </a:r>
            </a:p>
          </p:txBody>
        </p:sp>
        <p:cxnSp>
          <p:nvCxnSpPr>
            <p:cNvPr id="20" name="Straight Connector 19"/>
            <p:cNvCxnSpPr/>
            <p:nvPr/>
          </p:nvCxnSpPr>
          <p:spPr>
            <a:xfrm>
              <a:off x="1891757" y="2588955"/>
              <a:ext cx="157564" cy="0"/>
            </a:xfrm>
            <a:prstGeom prst="line">
              <a:avLst/>
            </a:prstGeom>
            <a:ln>
              <a:solidFill>
                <a:schemeClr val="accent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1891757" y="2769712"/>
              <a:ext cx="157564" cy="0"/>
            </a:xfrm>
            <a:prstGeom prst="line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Rectangle 21"/>
          <p:cNvSpPr/>
          <p:nvPr/>
        </p:nvSpPr>
        <p:spPr>
          <a:xfrm rot="16200000">
            <a:off x="375069" y="2789362"/>
            <a:ext cx="160996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1400" dirty="0" smtClean="0">
                <a:solidFill>
                  <a:srgbClr val="000000"/>
                </a:solidFill>
                <a:latin typeface="+mn-lt"/>
              </a:rPr>
              <a:t>Probability</a:t>
            </a:r>
            <a:endParaRPr lang="en-CA" sz="14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353134" y="4126973"/>
            <a:ext cx="160996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1400" dirty="0" smtClean="0">
                <a:solidFill>
                  <a:srgbClr val="000000"/>
                </a:solidFill>
                <a:latin typeface="+mn-lt"/>
              </a:rPr>
              <a:t>Years</a:t>
            </a:r>
            <a:endParaRPr lang="en-CA" sz="14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16" name="Freeform 15"/>
          <p:cNvSpPr/>
          <p:nvPr/>
        </p:nvSpPr>
        <p:spPr>
          <a:xfrm>
            <a:off x="1784196" y="2007220"/>
            <a:ext cx="2344981" cy="860321"/>
          </a:xfrm>
          <a:custGeom>
            <a:avLst/>
            <a:gdLst>
              <a:gd name="connsiteX0" fmla="*/ 6436732 w 6436732"/>
              <a:gd name="connsiteY0" fmla="*/ 2106341 h 2106341"/>
              <a:gd name="connsiteX1" fmla="*/ 5414536 w 6436732"/>
              <a:gd name="connsiteY1" fmla="*/ 2106341 h 2106341"/>
              <a:gd name="connsiteX2" fmla="*/ 5395951 w 6436732"/>
              <a:gd name="connsiteY2" fmla="*/ 1536390 h 2106341"/>
              <a:gd name="connsiteX3" fmla="*/ 4844585 w 6436732"/>
              <a:gd name="connsiteY3" fmla="*/ 1524000 h 2106341"/>
              <a:gd name="connsiteX4" fmla="*/ 4856976 w 6436732"/>
              <a:gd name="connsiteY4" fmla="*/ 1449658 h 2106341"/>
              <a:gd name="connsiteX5" fmla="*/ 4553415 w 6436732"/>
              <a:gd name="connsiteY5" fmla="*/ 1455853 h 2106341"/>
              <a:gd name="connsiteX6" fmla="*/ 4541024 w 6436732"/>
              <a:gd name="connsiteY6" fmla="*/ 1362927 h 2106341"/>
              <a:gd name="connsiteX7" fmla="*/ 4466683 w 6436732"/>
              <a:gd name="connsiteY7" fmla="*/ 1356731 h 2106341"/>
              <a:gd name="connsiteX8" fmla="*/ 4466683 w 6436732"/>
              <a:gd name="connsiteY8" fmla="*/ 1189463 h 2106341"/>
              <a:gd name="connsiteX9" fmla="*/ 3958683 w 6436732"/>
              <a:gd name="connsiteY9" fmla="*/ 1195658 h 2106341"/>
              <a:gd name="connsiteX10" fmla="*/ 3958683 w 6436732"/>
              <a:gd name="connsiteY10" fmla="*/ 1053170 h 2106341"/>
              <a:gd name="connsiteX11" fmla="*/ 3890536 w 6436732"/>
              <a:gd name="connsiteY11" fmla="*/ 1053170 h 2106341"/>
              <a:gd name="connsiteX12" fmla="*/ 3902927 w 6436732"/>
              <a:gd name="connsiteY12" fmla="*/ 985024 h 2106341"/>
              <a:gd name="connsiteX13" fmla="*/ 3828585 w 6436732"/>
              <a:gd name="connsiteY13" fmla="*/ 985024 h 2106341"/>
              <a:gd name="connsiteX14" fmla="*/ 3766634 w 6436732"/>
              <a:gd name="connsiteY14" fmla="*/ 805366 h 2106341"/>
              <a:gd name="connsiteX15" fmla="*/ 3673707 w 6436732"/>
              <a:gd name="connsiteY15" fmla="*/ 693853 h 2106341"/>
              <a:gd name="connsiteX16" fmla="*/ 3357756 w 6436732"/>
              <a:gd name="connsiteY16" fmla="*/ 687658 h 2106341"/>
              <a:gd name="connsiteX17" fmla="*/ 3357756 w 6436732"/>
              <a:gd name="connsiteY17" fmla="*/ 631902 h 2106341"/>
              <a:gd name="connsiteX18" fmla="*/ 3221463 w 6436732"/>
              <a:gd name="connsiteY18" fmla="*/ 638097 h 2106341"/>
              <a:gd name="connsiteX19" fmla="*/ 2998439 w 6436732"/>
              <a:gd name="connsiteY19" fmla="*/ 576146 h 2106341"/>
              <a:gd name="connsiteX20" fmla="*/ 2478049 w 6436732"/>
              <a:gd name="connsiteY20" fmla="*/ 582341 h 2106341"/>
              <a:gd name="connsiteX21" fmla="*/ 2453268 w 6436732"/>
              <a:gd name="connsiteY21" fmla="*/ 514195 h 2106341"/>
              <a:gd name="connsiteX22" fmla="*/ 2186878 w 6436732"/>
              <a:gd name="connsiteY22" fmla="*/ 520390 h 2106341"/>
              <a:gd name="connsiteX23" fmla="*/ 2143512 w 6436732"/>
              <a:gd name="connsiteY23" fmla="*/ 477024 h 2106341"/>
              <a:gd name="connsiteX24" fmla="*/ 1988634 w 6436732"/>
              <a:gd name="connsiteY24" fmla="*/ 483219 h 2106341"/>
              <a:gd name="connsiteX25" fmla="*/ 1908097 w 6436732"/>
              <a:gd name="connsiteY25" fmla="*/ 402683 h 2106341"/>
              <a:gd name="connsiteX26" fmla="*/ 1728439 w 6436732"/>
              <a:gd name="connsiteY26" fmla="*/ 396487 h 2106341"/>
              <a:gd name="connsiteX27" fmla="*/ 1697463 w 6436732"/>
              <a:gd name="connsiteY27" fmla="*/ 340731 h 2106341"/>
              <a:gd name="connsiteX28" fmla="*/ 1592146 w 6436732"/>
              <a:gd name="connsiteY28" fmla="*/ 340731 h 2106341"/>
              <a:gd name="connsiteX29" fmla="*/ 1536390 w 6436732"/>
              <a:gd name="connsiteY29" fmla="*/ 278780 h 2106341"/>
              <a:gd name="connsiteX30" fmla="*/ 1424878 w 6436732"/>
              <a:gd name="connsiteY30" fmla="*/ 278780 h 2106341"/>
              <a:gd name="connsiteX31" fmla="*/ 1270000 w 6436732"/>
              <a:gd name="connsiteY31" fmla="*/ 254000 h 2106341"/>
              <a:gd name="connsiteX32" fmla="*/ 1208049 w 6436732"/>
              <a:gd name="connsiteY32" fmla="*/ 161073 h 2106341"/>
              <a:gd name="connsiteX33" fmla="*/ 1065561 w 6436732"/>
              <a:gd name="connsiteY33" fmla="*/ 161073 h 2106341"/>
              <a:gd name="connsiteX34" fmla="*/ 1016000 w 6436732"/>
              <a:gd name="connsiteY34" fmla="*/ 130097 h 2106341"/>
              <a:gd name="connsiteX35" fmla="*/ 724829 w 6436732"/>
              <a:gd name="connsiteY35" fmla="*/ 123902 h 2106341"/>
              <a:gd name="connsiteX36" fmla="*/ 625707 w 6436732"/>
              <a:gd name="connsiteY36" fmla="*/ 68146 h 2106341"/>
              <a:gd name="connsiteX37" fmla="*/ 464634 w 6436732"/>
              <a:gd name="connsiteY37" fmla="*/ 61951 h 2106341"/>
              <a:gd name="connsiteX38" fmla="*/ 408878 w 6436732"/>
              <a:gd name="connsiteY38" fmla="*/ 12390 h 2106341"/>
              <a:gd name="connsiteX39" fmla="*/ 0 w 6436732"/>
              <a:gd name="connsiteY39" fmla="*/ 0 h 2106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6436732" h="2106341">
                <a:moveTo>
                  <a:pt x="6436732" y="2106341"/>
                </a:moveTo>
                <a:lnTo>
                  <a:pt x="5414536" y="2106341"/>
                </a:lnTo>
                <a:lnTo>
                  <a:pt x="5395951" y="1536390"/>
                </a:lnTo>
                <a:lnTo>
                  <a:pt x="4844585" y="1524000"/>
                </a:lnTo>
                <a:lnTo>
                  <a:pt x="4856976" y="1449658"/>
                </a:lnTo>
                <a:lnTo>
                  <a:pt x="4553415" y="1455853"/>
                </a:lnTo>
                <a:lnTo>
                  <a:pt x="4541024" y="1362927"/>
                </a:lnTo>
                <a:lnTo>
                  <a:pt x="4466683" y="1356731"/>
                </a:lnTo>
                <a:lnTo>
                  <a:pt x="4466683" y="1189463"/>
                </a:lnTo>
                <a:lnTo>
                  <a:pt x="3958683" y="1195658"/>
                </a:lnTo>
                <a:lnTo>
                  <a:pt x="3958683" y="1053170"/>
                </a:lnTo>
                <a:lnTo>
                  <a:pt x="3890536" y="1053170"/>
                </a:lnTo>
                <a:lnTo>
                  <a:pt x="3902927" y="985024"/>
                </a:lnTo>
                <a:lnTo>
                  <a:pt x="3828585" y="985024"/>
                </a:lnTo>
                <a:lnTo>
                  <a:pt x="3766634" y="805366"/>
                </a:lnTo>
                <a:lnTo>
                  <a:pt x="3673707" y="693853"/>
                </a:lnTo>
                <a:lnTo>
                  <a:pt x="3357756" y="687658"/>
                </a:lnTo>
                <a:lnTo>
                  <a:pt x="3357756" y="631902"/>
                </a:lnTo>
                <a:lnTo>
                  <a:pt x="3221463" y="638097"/>
                </a:lnTo>
                <a:lnTo>
                  <a:pt x="2998439" y="576146"/>
                </a:lnTo>
                <a:lnTo>
                  <a:pt x="2478049" y="582341"/>
                </a:lnTo>
                <a:lnTo>
                  <a:pt x="2453268" y="514195"/>
                </a:lnTo>
                <a:lnTo>
                  <a:pt x="2186878" y="520390"/>
                </a:lnTo>
                <a:lnTo>
                  <a:pt x="2143512" y="477024"/>
                </a:lnTo>
                <a:lnTo>
                  <a:pt x="1988634" y="483219"/>
                </a:lnTo>
                <a:lnTo>
                  <a:pt x="1908097" y="402683"/>
                </a:lnTo>
                <a:lnTo>
                  <a:pt x="1728439" y="396487"/>
                </a:lnTo>
                <a:lnTo>
                  <a:pt x="1697463" y="340731"/>
                </a:lnTo>
                <a:lnTo>
                  <a:pt x="1592146" y="340731"/>
                </a:lnTo>
                <a:lnTo>
                  <a:pt x="1536390" y="278780"/>
                </a:lnTo>
                <a:lnTo>
                  <a:pt x="1424878" y="278780"/>
                </a:lnTo>
                <a:lnTo>
                  <a:pt x="1270000" y="254000"/>
                </a:lnTo>
                <a:lnTo>
                  <a:pt x="1208049" y="161073"/>
                </a:lnTo>
                <a:lnTo>
                  <a:pt x="1065561" y="161073"/>
                </a:lnTo>
                <a:lnTo>
                  <a:pt x="1016000" y="130097"/>
                </a:lnTo>
                <a:lnTo>
                  <a:pt x="724829" y="123902"/>
                </a:lnTo>
                <a:lnTo>
                  <a:pt x="625707" y="68146"/>
                </a:lnTo>
                <a:lnTo>
                  <a:pt x="464634" y="61951"/>
                </a:lnTo>
                <a:lnTo>
                  <a:pt x="408878" y="12390"/>
                </a:lnTo>
                <a:lnTo>
                  <a:pt x="0" y="0"/>
                </a:lnTo>
              </a:path>
            </a:pathLst>
          </a:custGeom>
          <a:ln>
            <a:solidFill>
              <a:srgbClr val="9CC52D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1784196" y="2009750"/>
            <a:ext cx="2344981" cy="1864872"/>
          </a:xfrm>
          <a:custGeom>
            <a:avLst/>
            <a:gdLst>
              <a:gd name="connsiteX0" fmla="*/ 6436732 w 6436732"/>
              <a:gd name="connsiteY0" fmla="*/ 4559610 h 4565805"/>
              <a:gd name="connsiteX1" fmla="*/ 5408341 w 6436732"/>
              <a:gd name="connsiteY1" fmla="*/ 4565805 h 4565805"/>
              <a:gd name="connsiteX2" fmla="*/ 5377366 w 6436732"/>
              <a:gd name="connsiteY2" fmla="*/ 4379951 h 4565805"/>
              <a:gd name="connsiteX3" fmla="*/ 4875561 w 6436732"/>
              <a:gd name="connsiteY3" fmla="*/ 4373756 h 4565805"/>
              <a:gd name="connsiteX4" fmla="*/ 4875561 w 6436732"/>
              <a:gd name="connsiteY4" fmla="*/ 4373756 h 4565805"/>
              <a:gd name="connsiteX5" fmla="*/ 4838390 w 6436732"/>
              <a:gd name="connsiteY5" fmla="*/ 4318000 h 4565805"/>
              <a:gd name="connsiteX6" fmla="*/ 4559610 w 6436732"/>
              <a:gd name="connsiteY6" fmla="*/ 4318000 h 4565805"/>
              <a:gd name="connsiteX7" fmla="*/ 4553415 w 6436732"/>
              <a:gd name="connsiteY7" fmla="*/ 4225073 h 4565805"/>
              <a:gd name="connsiteX8" fmla="*/ 4472878 w 6436732"/>
              <a:gd name="connsiteY8" fmla="*/ 4225073 h 4565805"/>
              <a:gd name="connsiteX9" fmla="*/ 4472878 w 6436732"/>
              <a:gd name="connsiteY9" fmla="*/ 4088780 h 4565805"/>
              <a:gd name="connsiteX10" fmla="*/ 3971073 w 6436732"/>
              <a:gd name="connsiteY10" fmla="*/ 4088780 h 4565805"/>
              <a:gd name="connsiteX11" fmla="*/ 3971073 w 6436732"/>
              <a:gd name="connsiteY11" fmla="*/ 3915317 h 4565805"/>
              <a:gd name="connsiteX12" fmla="*/ 3902927 w 6436732"/>
              <a:gd name="connsiteY12" fmla="*/ 3915317 h 4565805"/>
              <a:gd name="connsiteX13" fmla="*/ 3902927 w 6436732"/>
              <a:gd name="connsiteY13" fmla="*/ 3803805 h 4565805"/>
              <a:gd name="connsiteX14" fmla="*/ 3828585 w 6436732"/>
              <a:gd name="connsiteY14" fmla="*/ 3810000 h 4565805"/>
              <a:gd name="connsiteX15" fmla="*/ 3797610 w 6436732"/>
              <a:gd name="connsiteY15" fmla="*/ 3630341 h 4565805"/>
              <a:gd name="connsiteX16" fmla="*/ 3766634 w 6436732"/>
              <a:gd name="connsiteY16" fmla="*/ 3487853 h 4565805"/>
              <a:gd name="connsiteX17" fmla="*/ 3766634 w 6436732"/>
              <a:gd name="connsiteY17" fmla="*/ 3487853 h 4565805"/>
              <a:gd name="connsiteX18" fmla="*/ 3766634 w 6436732"/>
              <a:gd name="connsiteY18" fmla="*/ 3487853 h 4565805"/>
              <a:gd name="connsiteX19" fmla="*/ 3766634 w 6436732"/>
              <a:gd name="connsiteY19" fmla="*/ 3487853 h 4565805"/>
              <a:gd name="connsiteX20" fmla="*/ 3710878 w 6436732"/>
              <a:gd name="connsiteY20" fmla="*/ 3370146 h 4565805"/>
              <a:gd name="connsiteX21" fmla="*/ 3648927 w 6436732"/>
              <a:gd name="connsiteY21" fmla="*/ 3370146 h 4565805"/>
              <a:gd name="connsiteX22" fmla="*/ 3648927 w 6436732"/>
              <a:gd name="connsiteY22" fmla="*/ 3271024 h 4565805"/>
              <a:gd name="connsiteX23" fmla="*/ 3556000 w 6436732"/>
              <a:gd name="connsiteY23" fmla="*/ 3271024 h 4565805"/>
              <a:gd name="connsiteX24" fmla="*/ 3549805 w 6436732"/>
              <a:gd name="connsiteY24" fmla="*/ 3190488 h 4565805"/>
              <a:gd name="connsiteX25" fmla="*/ 3345366 w 6436732"/>
              <a:gd name="connsiteY25" fmla="*/ 3190488 h 4565805"/>
              <a:gd name="connsiteX26" fmla="*/ 3339171 w 6436732"/>
              <a:gd name="connsiteY26" fmla="*/ 3085171 h 4565805"/>
              <a:gd name="connsiteX27" fmla="*/ 3240049 w 6436732"/>
              <a:gd name="connsiteY27" fmla="*/ 3091366 h 4565805"/>
              <a:gd name="connsiteX28" fmla="*/ 3227658 w 6436732"/>
              <a:gd name="connsiteY28" fmla="*/ 3023219 h 4565805"/>
              <a:gd name="connsiteX29" fmla="*/ 3029415 w 6436732"/>
              <a:gd name="connsiteY29" fmla="*/ 3023219 h 4565805"/>
              <a:gd name="connsiteX30" fmla="*/ 3023219 w 6436732"/>
              <a:gd name="connsiteY30" fmla="*/ 2948878 h 4565805"/>
              <a:gd name="connsiteX31" fmla="*/ 2484244 w 6436732"/>
              <a:gd name="connsiteY31" fmla="*/ 2942683 h 4565805"/>
              <a:gd name="connsiteX32" fmla="*/ 2447073 w 6436732"/>
              <a:gd name="connsiteY32" fmla="*/ 2670097 h 4565805"/>
              <a:gd name="connsiteX33" fmla="*/ 2174488 w 6436732"/>
              <a:gd name="connsiteY33" fmla="*/ 2670097 h 4565805"/>
              <a:gd name="connsiteX34" fmla="*/ 2174488 w 6436732"/>
              <a:gd name="connsiteY34" fmla="*/ 2595756 h 4565805"/>
              <a:gd name="connsiteX35" fmla="*/ 1939073 w 6436732"/>
              <a:gd name="connsiteY35" fmla="*/ 2601951 h 4565805"/>
              <a:gd name="connsiteX36" fmla="*/ 1914293 w 6436732"/>
              <a:gd name="connsiteY36" fmla="*/ 2286000 h 4565805"/>
              <a:gd name="connsiteX37" fmla="*/ 1734634 w 6436732"/>
              <a:gd name="connsiteY37" fmla="*/ 2286000 h 4565805"/>
              <a:gd name="connsiteX38" fmla="*/ 1728439 w 6436732"/>
              <a:gd name="connsiteY38" fmla="*/ 2069171 h 4565805"/>
              <a:gd name="connsiteX39" fmla="*/ 1610732 w 6436732"/>
              <a:gd name="connsiteY39" fmla="*/ 2069171 h 4565805"/>
              <a:gd name="connsiteX40" fmla="*/ 1573561 w 6436732"/>
              <a:gd name="connsiteY40" fmla="*/ 1747024 h 4565805"/>
              <a:gd name="connsiteX41" fmla="*/ 1418683 w 6436732"/>
              <a:gd name="connsiteY41" fmla="*/ 1740829 h 4565805"/>
              <a:gd name="connsiteX42" fmla="*/ 1418683 w 6436732"/>
              <a:gd name="connsiteY42" fmla="*/ 1641707 h 4565805"/>
              <a:gd name="connsiteX43" fmla="*/ 1263805 w 6436732"/>
              <a:gd name="connsiteY43" fmla="*/ 1641707 h 4565805"/>
              <a:gd name="connsiteX44" fmla="*/ 1214244 w 6436732"/>
              <a:gd name="connsiteY44" fmla="*/ 1164683 h 4565805"/>
              <a:gd name="connsiteX45" fmla="*/ 1053171 w 6436732"/>
              <a:gd name="connsiteY45" fmla="*/ 1164683 h 4565805"/>
              <a:gd name="connsiteX46" fmla="*/ 1053171 w 6436732"/>
              <a:gd name="connsiteY46" fmla="*/ 1059366 h 4565805"/>
              <a:gd name="connsiteX47" fmla="*/ 792976 w 6436732"/>
              <a:gd name="connsiteY47" fmla="*/ 1046975 h 4565805"/>
              <a:gd name="connsiteX48" fmla="*/ 675268 w 6436732"/>
              <a:gd name="connsiteY48" fmla="*/ 687658 h 4565805"/>
              <a:gd name="connsiteX49" fmla="*/ 607122 w 6436732"/>
              <a:gd name="connsiteY49" fmla="*/ 600927 h 4565805"/>
              <a:gd name="connsiteX50" fmla="*/ 594732 w 6436732"/>
              <a:gd name="connsiteY50" fmla="*/ 501805 h 4565805"/>
              <a:gd name="connsiteX51" fmla="*/ 452244 w 6436732"/>
              <a:gd name="connsiteY51" fmla="*/ 501805 h 4565805"/>
              <a:gd name="connsiteX52" fmla="*/ 452244 w 6436732"/>
              <a:gd name="connsiteY52" fmla="*/ 328341 h 4565805"/>
              <a:gd name="connsiteX53" fmla="*/ 408878 w 6436732"/>
              <a:gd name="connsiteY53" fmla="*/ 260195 h 4565805"/>
              <a:gd name="connsiteX54" fmla="*/ 334536 w 6436732"/>
              <a:gd name="connsiteY54" fmla="*/ 254000 h 4565805"/>
              <a:gd name="connsiteX55" fmla="*/ 328341 w 6436732"/>
              <a:gd name="connsiteY55" fmla="*/ 154878 h 4565805"/>
              <a:gd name="connsiteX56" fmla="*/ 130097 w 6436732"/>
              <a:gd name="connsiteY56" fmla="*/ 154878 h 4565805"/>
              <a:gd name="connsiteX57" fmla="*/ 123902 w 6436732"/>
              <a:gd name="connsiteY57" fmla="*/ 0 h 4565805"/>
              <a:gd name="connsiteX58" fmla="*/ 0 w 6436732"/>
              <a:gd name="connsiteY58" fmla="*/ 0 h 4565805"/>
              <a:gd name="connsiteX0" fmla="*/ 6436732 w 6436732"/>
              <a:gd name="connsiteY0" fmla="*/ 4559610 h 4565805"/>
              <a:gd name="connsiteX1" fmla="*/ 5408341 w 6436732"/>
              <a:gd name="connsiteY1" fmla="*/ 4565805 h 4565805"/>
              <a:gd name="connsiteX2" fmla="*/ 5377366 w 6436732"/>
              <a:gd name="connsiteY2" fmla="*/ 4379951 h 4565805"/>
              <a:gd name="connsiteX3" fmla="*/ 4875561 w 6436732"/>
              <a:gd name="connsiteY3" fmla="*/ 4373756 h 4565805"/>
              <a:gd name="connsiteX4" fmla="*/ 4875561 w 6436732"/>
              <a:gd name="connsiteY4" fmla="*/ 4373756 h 4565805"/>
              <a:gd name="connsiteX5" fmla="*/ 4838390 w 6436732"/>
              <a:gd name="connsiteY5" fmla="*/ 4318000 h 4565805"/>
              <a:gd name="connsiteX6" fmla="*/ 4559610 w 6436732"/>
              <a:gd name="connsiteY6" fmla="*/ 4318000 h 4565805"/>
              <a:gd name="connsiteX7" fmla="*/ 4553415 w 6436732"/>
              <a:gd name="connsiteY7" fmla="*/ 4225073 h 4565805"/>
              <a:gd name="connsiteX8" fmla="*/ 4472878 w 6436732"/>
              <a:gd name="connsiteY8" fmla="*/ 4225073 h 4565805"/>
              <a:gd name="connsiteX9" fmla="*/ 4472878 w 6436732"/>
              <a:gd name="connsiteY9" fmla="*/ 4088780 h 4565805"/>
              <a:gd name="connsiteX10" fmla="*/ 3971073 w 6436732"/>
              <a:gd name="connsiteY10" fmla="*/ 4088780 h 4565805"/>
              <a:gd name="connsiteX11" fmla="*/ 3971073 w 6436732"/>
              <a:gd name="connsiteY11" fmla="*/ 3915317 h 4565805"/>
              <a:gd name="connsiteX12" fmla="*/ 3902927 w 6436732"/>
              <a:gd name="connsiteY12" fmla="*/ 3915317 h 4565805"/>
              <a:gd name="connsiteX13" fmla="*/ 3902927 w 6436732"/>
              <a:gd name="connsiteY13" fmla="*/ 3803805 h 4565805"/>
              <a:gd name="connsiteX14" fmla="*/ 3828585 w 6436732"/>
              <a:gd name="connsiteY14" fmla="*/ 3810000 h 4565805"/>
              <a:gd name="connsiteX15" fmla="*/ 3797610 w 6436732"/>
              <a:gd name="connsiteY15" fmla="*/ 3630341 h 4565805"/>
              <a:gd name="connsiteX16" fmla="*/ 3766634 w 6436732"/>
              <a:gd name="connsiteY16" fmla="*/ 3487853 h 4565805"/>
              <a:gd name="connsiteX17" fmla="*/ 3766634 w 6436732"/>
              <a:gd name="connsiteY17" fmla="*/ 3487853 h 4565805"/>
              <a:gd name="connsiteX18" fmla="*/ 3766634 w 6436732"/>
              <a:gd name="connsiteY18" fmla="*/ 3487853 h 4565805"/>
              <a:gd name="connsiteX19" fmla="*/ 3766634 w 6436732"/>
              <a:gd name="connsiteY19" fmla="*/ 3487853 h 4565805"/>
              <a:gd name="connsiteX20" fmla="*/ 3723268 w 6436732"/>
              <a:gd name="connsiteY20" fmla="*/ 3487853 h 4565805"/>
              <a:gd name="connsiteX21" fmla="*/ 3710878 w 6436732"/>
              <a:gd name="connsiteY21" fmla="*/ 3370146 h 4565805"/>
              <a:gd name="connsiteX22" fmla="*/ 3648927 w 6436732"/>
              <a:gd name="connsiteY22" fmla="*/ 3370146 h 4565805"/>
              <a:gd name="connsiteX23" fmla="*/ 3648927 w 6436732"/>
              <a:gd name="connsiteY23" fmla="*/ 3271024 h 4565805"/>
              <a:gd name="connsiteX24" fmla="*/ 3556000 w 6436732"/>
              <a:gd name="connsiteY24" fmla="*/ 3271024 h 4565805"/>
              <a:gd name="connsiteX25" fmla="*/ 3549805 w 6436732"/>
              <a:gd name="connsiteY25" fmla="*/ 3190488 h 4565805"/>
              <a:gd name="connsiteX26" fmla="*/ 3345366 w 6436732"/>
              <a:gd name="connsiteY26" fmla="*/ 3190488 h 4565805"/>
              <a:gd name="connsiteX27" fmla="*/ 3339171 w 6436732"/>
              <a:gd name="connsiteY27" fmla="*/ 3085171 h 4565805"/>
              <a:gd name="connsiteX28" fmla="*/ 3240049 w 6436732"/>
              <a:gd name="connsiteY28" fmla="*/ 3091366 h 4565805"/>
              <a:gd name="connsiteX29" fmla="*/ 3227658 w 6436732"/>
              <a:gd name="connsiteY29" fmla="*/ 3023219 h 4565805"/>
              <a:gd name="connsiteX30" fmla="*/ 3029415 w 6436732"/>
              <a:gd name="connsiteY30" fmla="*/ 3023219 h 4565805"/>
              <a:gd name="connsiteX31" fmla="*/ 3023219 w 6436732"/>
              <a:gd name="connsiteY31" fmla="*/ 2948878 h 4565805"/>
              <a:gd name="connsiteX32" fmla="*/ 2484244 w 6436732"/>
              <a:gd name="connsiteY32" fmla="*/ 2942683 h 4565805"/>
              <a:gd name="connsiteX33" fmla="*/ 2447073 w 6436732"/>
              <a:gd name="connsiteY33" fmla="*/ 2670097 h 4565805"/>
              <a:gd name="connsiteX34" fmla="*/ 2174488 w 6436732"/>
              <a:gd name="connsiteY34" fmla="*/ 2670097 h 4565805"/>
              <a:gd name="connsiteX35" fmla="*/ 2174488 w 6436732"/>
              <a:gd name="connsiteY35" fmla="*/ 2595756 h 4565805"/>
              <a:gd name="connsiteX36" fmla="*/ 1939073 w 6436732"/>
              <a:gd name="connsiteY36" fmla="*/ 2601951 h 4565805"/>
              <a:gd name="connsiteX37" fmla="*/ 1914293 w 6436732"/>
              <a:gd name="connsiteY37" fmla="*/ 2286000 h 4565805"/>
              <a:gd name="connsiteX38" fmla="*/ 1734634 w 6436732"/>
              <a:gd name="connsiteY38" fmla="*/ 2286000 h 4565805"/>
              <a:gd name="connsiteX39" fmla="*/ 1728439 w 6436732"/>
              <a:gd name="connsiteY39" fmla="*/ 2069171 h 4565805"/>
              <a:gd name="connsiteX40" fmla="*/ 1610732 w 6436732"/>
              <a:gd name="connsiteY40" fmla="*/ 2069171 h 4565805"/>
              <a:gd name="connsiteX41" fmla="*/ 1573561 w 6436732"/>
              <a:gd name="connsiteY41" fmla="*/ 1747024 h 4565805"/>
              <a:gd name="connsiteX42" fmla="*/ 1418683 w 6436732"/>
              <a:gd name="connsiteY42" fmla="*/ 1740829 h 4565805"/>
              <a:gd name="connsiteX43" fmla="*/ 1418683 w 6436732"/>
              <a:gd name="connsiteY43" fmla="*/ 1641707 h 4565805"/>
              <a:gd name="connsiteX44" fmla="*/ 1263805 w 6436732"/>
              <a:gd name="connsiteY44" fmla="*/ 1641707 h 4565805"/>
              <a:gd name="connsiteX45" fmla="*/ 1214244 w 6436732"/>
              <a:gd name="connsiteY45" fmla="*/ 1164683 h 4565805"/>
              <a:gd name="connsiteX46" fmla="*/ 1053171 w 6436732"/>
              <a:gd name="connsiteY46" fmla="*/ 1164683 h 4565805"/>
              <a:gd name="connsiteX47" fmla="*/ 1053171 w 6436732"/>
              <a:gd name="connsiteY47" fmla="*/ 1059366 h 4565805"/>
              <a:gd name="connsiteX48" fmla="*/ 792976 w 6436732"/>
              <a:gd name="connsiteY48" fmla="*/ 1046975 h 4565805"/>
              <a:gd name="connsiteX49" fmla="*/ 675268 w 6436732"/>
              <a:gd name="connsiteY49" fmla="*/ 687658 h 4565805"/>
              <a:gd name="connsiteX50" fmla="*/ 607122 w 6436732"/>
              <a:gd name="connsiteY50" fmla="*/ 600927 h 4565805"/>
              <a:gd name="connsiteX51" fmla="*/ 594732 w 6436732"/>
              <a:gd name="connsiteY51" fmla="*/ 501805 h 4565805"/>
              <a:gd name="connsiteX52" fmla="*/ 452244 w 6436732"/>
              <a:gd name="connsiteY52" fmla="*/ 501805 h 4565805"/>
              <a:gd name="connsiteX53" fmla="*/ 452244 w 6436732"/>
              <a:gd name="connsiteY53" fmla="*/ 328341 h 4565805"/>
              <a:gd name="connsiteX54" fmla="*/ 408878 w 6436732"/>
              <a:gd name="connsiteY54" fmla="*/ 260195 h 4565805"/>
              <a:gd name="connsiteX55" fmla="*/ 334536 w 6436732"/>
              <a:gd name="connsiteY55" fmla="*/ 254000 h 4565805"/>
              <a:gd name="connsiteX56" fmla="*/ 328341 w 6436732"/>
              <a:gd name="connsiteY56" fmla="*/ 154878 h 4565805"/>
              <a:gd name="connsiteX57" fmla="*/ 130097 w 6436732"/>
              <a:gd name="connsiteY57" fmla="*/ 154878 h 4565805"/>
              <a:gd name="connsiteX58" fmla="*/ 123902 w 6436732"/>
              <a:gd name="connsiteY58" fmla="*/ 0 h 4565805"/>
              <a:gd name="connsiteX59" fmla="*/ 0 w 6436732"/>
              <a:gd name="connsiteY59" fmla="*/ 0 h 4565805"/>
              <a:gd name="connsiteX0" fmla="*/ 6436732 w 6436732"/>
              <a:gd name="connsiteY0" fmla="*/ 4559610 h 4565805"/>
              <a:gd name="connsiteX1" fmla="*/ 5408341 w 6436732"/>
              <a:gd name="connsiteY1" fmla="*/ 4565805 h 4565805"/>
              <a:gd name="connsiteX2" fmla="*/ 5377366 w 6436732"/>
              <a:gd name="connsiteY2" fmla="*/ 4379951 h 4565805"/>
              <a:gd name="connsiteX3" fmla="*/ 4875561 w 6436732"/>
              <a:gd name="connsiteY3" fmla="*/ 4373756 h 4565805"/>
              <a:gd name="connsiteX4" fmla="*/ 4875561 w 6436732"/>
              <a:gd name="connsiteY4" fmla="*/ 4373756 h 4565805"/>
              <a:gd name="connsiteX5" fmla="*/ 4838390 w 6436732"/>
              <a:gd name="connsiteY5" fmla="*/ 4318000 h 4565805"/>
              <a:gd name="connsiteX6" fmla="*/ 4559610 w 6436732"/>
              <a:gd name="connsiteY6" fmla="*/ 4318000 h 4565805"/>
              <a:gd name="connsiteX7" fmla="*/ 4553415 w 6436732"/>
              <a:gd name="connsiteY7" fmla="*/ 4225073 h 4565805"/>
              <a:gd name="connsiteX8" fmla="*/ 4472878 w 6436732"/>
              <a:gd name="connsiteY8" fmla="*/ 4225073 h 4565805"/>
              <a:gd name="connsiteX9" fmla="*/ 4472878 w 6436732"/>
              <a:gd name="connsiteY9" fmla="*/ 4088780 h 4565805"/>
              <a:gd name="connsiteX10" fmla="*/ 3971073 w 6436732"/>
              <a:gd name="connsiteY10" fmla="*/ 4088780 h 4565805"/>
              <a:gd name="connsiteX11" fmla="*/ 3971073 w 6436732"/>
              <a:gd name="connsiteY11" fmla="*/ 3915317 h 4565805"/>
              <a:gd name="connsiteX12" fmla="*/ 3902927 w 6436732"/>
              <a:gd name="connsiteY12" fmla="*/ 3915317 h 4565805"/>
              <a:gd name="connsiteX13" fmla="*/ 3902927 w 6436732"/>
              <a:gd name="connsiteY13" fmla="*/ 3803805 h 4565805"/>
              <a:gd name="connsiteX14" fmla="*/ 3828585 w 6436732"/>
              <a:gd name="connsiteY14" fmla="*/ 3810000 h 4565805"/>
              <a:gd name="connsiteX15" fmla="*/ 3797610 w 6436732"/>
              <a:gd name="connsiteY15" fmla="*/ 3630341 h 4565805"/>
              <a:gd name="connsiteX16" fmla="*/ 3766634 w 6436732"/>
              <a:gd name="connsiteY16" fmla="*/ 3487853 h 4565805"/>
              <a:gd name="connsiteX17" fmla="*/ 3766634 w 6436732"/>
              <a:gd name="connsiteY17" fmla="*/ 3487853 h 4565805"/>
              <a:gd name="connsiteX18" fmla="*/ 3766634 w 6436732"/>
              <a:gd name="connsiteY18" fmla="*/ 3487853 h 4565805"/>
              <a:gd name="connsiteX19" fmla="*/ 3766634 w 6436732"/>
              <a:gd name="connsiteY19" fmla="*/ 3487853 h 4565805"/>
              <a:gd name="connsiteX20" fmla="*/ 3723268 w 6436732"/>
              <a:gd name="connsiteY20" fmla="*/ 3487853 h 4565805"/>
              <a:gd name="connsiteX21" fmla="*/ 3710878 w 6436732"/>
              <a:gd name="connsiteY21" fmla="*/ 3370146 h 4565805"/>
              <a:gd name="connsiteX22" fmla="*/ 3648927 w 6436732"/>
              <a:gd name="connsiteY22" fmla="*/ 3370146 h 4565805"/>
              <a:gd name="connsiteX23" fmla="*/ 3648927 w 6436732"/>
              <a:gd name="connsiteY23" fmla="*/ 3271024 h 4565805"/>
              <a:gd name="connsiteX24" fmla="*/ 3556000 w 6436732"/>
              <a:gd name="connsiteY24" fmla="*/ 3271024 h 4565805"/>
              <a:gd name="connsiteX25" fmla="*/ 3549805 w 6436732"/>
              <a:gd name="connsiteY25" fmla="*/ 3190488 h 4565805"/>
              <a:gd name="connsiteX26" fmla="*/ 3345366 w 6436732"/>
              <a:gd name="connsiteY26" fmla="*/ 3190488 h 4565805"/>
              <a:gd name="connsiteX27" fmla="*/ 3339171 w 6436732"/>
              <a:gd name="connsiteY27" fmla="*/ 3085171 h 4565805"/>
              <a:gd name="connsiteX28" fmla="*/ 3240049 w 6436732"/>
              <a:gd name="connsiteY28" fmla="*/ 3091366 h 4565805"/>
              <a:gd name="connsiteX29" fmla="*/ 3227658 w 6436732"/>
              <a:gd name="connsiteY29" fmla="*/ 3023219 h 4565805"/>
              <a:gd name="connsiteX30" fmla="*/ 3029415 w 6436732"/>
              <a:gd name="connsiteY30" fmla="*/ 3023219 h 4565805"/>
              <a:gd name="connsiteX31" fmla="*/ 3023219 w 6436732"/>
              <a:gd name="connsiteY31" fmla="*/ 2948878 h 4565805"/>
              <a:gd name="connsiteX32" fmla="*/ 2484244 w 6436732"/>
              <a:gd name="connsiteY32" fmla="*/ 2942683 h 4565805"/>
              <a:gd name="connsiteX33" fmla="*/ 2447073 w 6436732"/>
              <a:gd name="connsiteY33" fmla="*/ 2670097 h 4565805"/>
              <a:gd name="connsiteX34" fmla="*/ 2174488 w 6436732"/>
              <a:gd name="connsiteY34" fmla="*/ 2670097 h 4565805"/>
              <a:gd name="connsiteX35" fmla="*/ 2174488 w 6436732"/>
              <a:gd name="connsiteY35" fmla="*/ 2595756 h 4565805"/>
              <a:gd name="connsiteX36" fmla="*/ 1939073 w 6436732"/>
              <a:gd name="connsiteY36" fmla="*/ 2601951 h 4565805"/>
              <a:gd name="connsiteX37" fmla="*/ 1914293 w 6436732"/>
              <a:gd name="connsiteY37" fmla="*/ 2286000 h 4565805"/>
              <a:gd name="connsiteX38" fmla="*/ 1734634 w 6436732"/>
              <a:gd name="connsiteY38" fmla="*/ 2286000 h 4565805"/>
              <a:gd name="connsiteX39" fmla="*/ 1728439 w 6436732"/>
              <a:gd name="connsiteY39" fmla="*/ 2069171 h 4565805"/>
              <a:gd name="connsiteX40" fmla="*/ 1610732 w 6436732"/>
              <a:gd name="connsiteY40" fmla="*/ 2069171 h 4565805"/>
              <a:gd name="connsiteX41" fmla="*/ 1573561 w 6436732"/>
              <a:gd name="connsiteY41" fmla="*/ 1747024 h 4565805"/>
              <a:gd name="connsiteX42" fmla="*/ 1418683 w 6436732"/>
              <a:gd name="connsiteY42" fmla="*/ 1740829 h 4565805"/>
              <a:gd name="connsiteX43" fmla="*/ 1418683 w 6436732"/>
              <a:gd name="connsiteY43" fmla="*/ 1641707 h 4565805"/>
              <a:gd name="connsiteX44" fmla="*/ 1263805 w 6436732"/>
              <a:gd name="connsiteY44" fmla="*/ 1641707 h 4565805"/>
              <a:gd name="connsiteX45" fmla="*/ 1214244 w 6436732"/>
              <a:gd name="connsiteY45" fmla="*/ 1164683 h 4565805"/>
              <a:gd name="connsiteX46" fmla="*/ 1053171 w 6436732"/>
              <a:gd name="connsiteY46" fmla="*/ 1164683 h 4565805"/>
              <a:gd name="connsiteX47" fmla="*/ 1053171 w 6436732"/>
              <a:gd name="connsiteY47" fmla="*/ 1059366 h 4565805"/>
              <a:gd name="connsiteX48" fmla="*/ 792976 w 6436732"/>
              <a:gd name="connsiteY48" fmla="*/ 1046975 h 4565805"/>
              <a:gd name="connsiteX49" fmla="*/ 675268 w 6436732"/>
              <a:gd name="connsiteY49" fmla="*/ 687658 h 4565805"/>
              <a:gd name="connsiteX50" fmla="*/ 607122 w 6436732"/>
              <a:gd name="connsiteY50" fmla="*/ 600927 h 4565805"/>
              <a:gd name="connsiteX51" fmla="*/ 594732 w 6436732"/>
              <a:gd name="connsiteY51" fmla="*/ 501805 h 4565805"/>
              <a:gd name="connsiteX52" fmla="*/ 452244 w 6436732"/>
              <a:gd name="connsiteY52" fmla="*/ 501805 h 4565805"/>
              <a:gd name="connsiteX53" fmla="*/ 452244 w 6436732"/>
              <a:gd name="connsiteY53" fmla="*/ 328341 h 4565805"/>
              <a:gd name="connsiteX54" fmla="*/ 408878 w 6436732"/>
              <a:gd name="connsiteY54" fmla="*/ 260195 h 4565805"/>
              <a:gd name="connsiteX55" fmla="*/ 334536 w 6436732"/>
              <a:gd name="connsiteY55" fmla="*/ 254000 h 4565805"/>
              <a:gd name="connsiteX56" fmla="*/ 328341 w 6436732"/>
              <a:gd name="connsiteY56" fmla="*/ 154878 h 4565805"/>
              <a:gd name="connsiteX57" fmla="*/ 130097 w 6436732"/>
              <a:gd name="connsiteY57" fmla="*/ 154878 h 4565805"/>
              <a:gd name="connsiteX58" fmla="*/ 123902 w 6436732"/>
              <a:gd name="connsiteY58" fmla="*/ 0 h 4565805"/>
              <a:gd name="connsiteX59" fmla="*/ 0 w 6436732"/>
              <a:gd name="connsiteY59" fmla="*/ 0 h 4565805"/>
              <a:gd name="connsiteX0" fmla="*/ 6436732 w 6436732"/>
              <a:gd name="connsiteY0" fmla="*/ 4559610 h 4565805"/>
              <a:gd name="connsiteX1" fmla="*/ 5408341 w 6436732"/>
              <a:gd name="connsiteY1" fmla="*/ 4565805 h 4565805"/>
              <a:gd name="connsiteX2" fmla="*/ 5377366 w 6436732"/>
              <a:gd name="connsiteY2" fmla="*/ 4379951 h 4565805"/>
              <a:gd name="connsiteX3" fmla="*/ 4875561 w 6436732"/>
              <a:gd name="connsiteY3" fmla="*/ 4373756 h 4565805"/>
              <a:gd name="connsiteX4" fmla="*/ 4875561 w 6436732"/>
              <a:gd name="connsiteY4" fmla="*/ 4373756 h 4565805"/>
              <a:gd name="connsiteX5" fmla="*/ 4838390 w 6436732"/>
              <a:gd name="connsiteY5" fmla="*/ 4318000 h 4565805"/>
              <a:gd name="connsiteX6" fmla="*/ 4559610 w 6436732"/>
              <a:gd name="connsiteY6" fmla="*/ 4318000 h 4565805"/>
              <a:gd name="connsiteX7" fmla="*/ 4553415 w 6436732"/>
              <a:gd name="connsiteY7" fmla="*/ 4225073 h 4565805"/>
              <a:gd name="connsiteX8" fmla="*/ 4472878 w 6436732"/>
              <a:gd name="connsiteY8" fmla="*/ 4225073 h 4565805"/>
              <a:gd name="connsiteX9" fmla="*/ 4472878 w 6436732"/>
              <a:gd name="connsiteY9" fmla="*/ 4088780 h 4565805"/>
              <a:gd name="connsiteX10" fmla="*/ 3971073 w 6436732"/>
              <a:gd name="connsiteY10" fmla="*/ 4088780 h 4565805"/>
              <a:gd name="connsiteX11" fmla="*/ 3971073 w 6436732"/>
              <a:gd name="connsiteY11" fmla="*/ 3915317 h 4565805"/>
              <a:gd name="connsiteX12" fmla="*/ 3902927 w 6436732"/>
              <a:gd name="connsiteY12" fmla="*/ 3915317 h 4565805"/>
              <a:gd name="connsiteX13" fmla="*/ 3902927 w 6436732"/>
              <a:gd name="connsiteY13" fmla="*/ 3803805 h 4565805"/>
              <a:gd name="connsiteX14" fmla="*/ 3828585 w 6436732"/>
              <a:gd name="connsiteY14" fmla="*/ 3810000 h 4565805"/>
              <a:gd name="connsiteX15" fmla="*/ 3797610 w 6436732"/>
              <a:gd name="connsiteY15" fmla="*/ 3630341 h 4565805"/>
              <a:gd name="connsiteX16" fmla="*/ 3766634 w 6436732"/>
              <a:gd name="connsiteY16" fmla="*/ 3487853 h 4565805"/>
              <a:gd name="connsiteX17" fmla="*/ 3766634 w 6436732"/>
              <a:gd name="connsiteY17" fmla="*/ 3487853 h 4565805"/>
              <a:gd name="connsiteX18" fmla="*/ 3766634 w 6436732"/>
              <a:gd name="connsiteY18" fmla="*/ 3487853 h 4565805"/>
              <a:gd name="connsiteX19" fmla="*/ 3766634 w 6436732"/>
              <a:gd name="connsiteY19" fmla="*/ 3487853 h 4565805"/>
              <a:gd name="connsiteX20" fmla="*/ 3723268 w 6436732"/>
              <a:gd name="connsiteY20" fmla="*/ 3487853 h 4565805"/>
              <a:gd name="connsiteX21" fmla="*/ 3710878 w 6436732"/>
              <a:gd name="connsiteY21" fmla="*/ 3370146 h 4565805"/>
              <a:gd name="connsiteX22" fmla="*/ 3648927 w 6436732"/>
              <a:gd name="connsiteY22" fmla="*/ 3370146 h 4565805"/>
              <a:gd name="connsiteX23" fmla="*/ 3648927 w 6436732"/>
              <a:gd name="connsiteY23" fmla="*/ 3271024 h 4565805"/>
              <a:gd name="connsiteX24" fmla="*/ 3556000 w 6436732"/>
              <a:gd name="connsiteY24" fmla="*/ 3271024 h 4565805"/>
              <a:gd name="connsiteX25" fmla="*/ 3549805 w 6436732"/>
              <a:gd name="connsiteY25" fmla="*/ 3190488 h 4565805"/>
              <a:gd name="connsiteX26" fmla="*/ 3345366 w 6436732"/>
              <a:gd name="connsiteY26" fmla="*/ 3190488 h 4565805"/>
              <a:gd name="connsiteX27" fmla="*/ 3339171 w 6436732"/>
              <a:gd name="connsiteY27" fmla="*/ 3085171 h 4565805"/>
              <a:gd name="connsiteX28" fmla="*/ 3240049 w 6436732"/>
              <a:gd name="connsiteY28" fmla="*/ 3091366 h 4565805"/>
              <a:gd name="connsiteX29" fmla="*/ 3227658 w 6436732"/>
              <a:gd name="connsiteY29" fmla="*/ 3023219 h 4565805"/>
              <a:gd name="connsiteX30" fmla="*/ 3029415 w 6436732"/>
              <a:gd name="connsiteY30" fmla="*/ 3023219 h 4565805"/>
              <a:gd name="connsiteX31" fmla="*/ 3023219 w 6436732"/>
              <a:gd name="connsiteY31" fmla="*/ 2948878 h 4565805"/>
              <a:gd name="connsiteX32" fmla="*/ 2484244 w 6436732"/>
              <a:gd name="connsiteY32" fmla="*/ 2942683 h 4565805"/>
              <a:gd name="connsiteX33" fmla="*/ 2440878 w 6436732"/>
              <a:gd name="connsiteY33" fmla="*/ 2843561 h 4565805"/>
              <a:gd name="connsiteX34" fmla="*/ 2447073 w 6436732"/>
              <a:gd name="connsiteY34" fmla="*/ 2670097 h 4565805"/>
              <a:gd name="connsiteX35" fmla="*/ 2174488 w 6436732"/>
              <a:gd name="connsiteY35" fmla="*/ 2670097 h 4565805"/>
              <a:gd name="connsiteX36" fmla="*/ 2174488 w 6436732"/>
              <a:gd name="connsiteY36" fmla="*/ 2595756 h 4565805"/>
              <a:gd name="connsiteX37" fmla="*/ 1939073 w 6436732"/>
              <a:gd name="connsiteY37" fmla="*/ 2601951 h 4565805"/>
              <a:gd name="connsiteX38" fmla="*/ 1914293 w 6436732"/>
              <a:gd name="connsiteY38" fmla="*/ 2286000 h 4565805"/>
              <a:gd name="connsiteX39" fmla="*/ 1734634 w 6436732"/>
              <a:gd name="connsiteY39" fmla="*/ 2286000 h 4565805"/>
              <a:gd name="connsiteX40" fmla="*/ 1728439 w 6436732"/>
              <a:gd name="connsiteY40" fmla="*/ 2069171 h 4565805"/>
              <a:gd name="connsiteX41" fmla="*/ 1610732 w 6436732"/>
              <a:gd name="connsiteY41" fmla="*/ 2069171 h 4565805"/>
              <a:gd name="connsiteX42" fmla="*/ 1573561 w 6436732"/>
              <a:gd name="connsiteY42" fmla="*/ 1747024 h 4565805"/>
              <a:gd name="connsiteX43" fmla="*/ 1418683 w 6436732"/>
              <a:gd name="connsiteY43" fmla="*/ 1740829 h 4565805"/>
              <a:gd name="connsiteX44" fmla="*/ 1418683 w 6436732"/>
              <a:gd name="connsiteY44" fmla="*/ 1641707 h 4565805"/>
              <a:gd name="connsiteX45" fmla="*/ 1263805 w 6436732"/>
              <a:gd name="connsiteY45" fmla="*/ 1641707 h 4565805"/>
              <a:gd name="connsiteX46" fmla="*/ 1214244 w 6436732"/>
              <a:gd name="connsiteY46" fmla="*/ 1164683 h 4565805"/>
              <a:gd name="connsiteX47" fmla="*/ 1053171 w 6436732"/>
              <a:gd name="connsiteY47" fmla="*/ 1164683 h 4565805"/>
              <a:gd name="connsiteX48" fmla="*/ 1053171 w 6436732"/>
              <a:gd name="connsiteY48" fmla="*/ 1059366 h 4565805"/>
              <a:gd name="connsiteX49" fmla="*/ 792976 w 6436732"/>
              <a:gd name="connsiteY49" fmla="*/ 1046975 h 4565805"/>
              <a:gd name="connsiteX50" fmla="*/ 675268 w 6436732"/>
              <a:gd name="connsiteY50" fmla="*/ 687658 h 4565805"/>
              <a:gd name="connsiteX51" fmla="*/ 607122 w 6436732"/>
              <a:gd name="connsiteY51" fmla="*/ 600927 h 4565805"/>
              <a:gd name="connsiteX52" fmla="*/ 594732 w 6436732"/>
              <a:gd name="connsiteY52" fmla="*/ 501805 h 4565805"/>
              <a:gd name="connsiteX53" fmla="*/ 452244 w 6436732"/>
              <a:gd name="connsiteY53" fmla="*/ 501805 h 4565805"/>
              <a:gd name="connsiteX54" fmla="*/ 452244 w 6436732"/>
              <a:gd name="connsiteY54" fmla="*/ 328341 h 4565805"/>
              <a:gd name="connsiteX55" fmla="*/ 408878 w 6436732"/>
              <a:gd name="connsiteY55" fmla="*/ 260195 h 4565805"/>
              <a:gd name="connsiteX56" fmla="*/ 334536 w 6436732"/>
              <a:gd name="connsiteY56" fmla="*/ 254000 h 4565805"/>
              <a:gd name="connsiteX57" fmla="*/ 328341 w 6436732"/>
              <a:gd name="connsiteY57" fmla="*/ 154878 h 4565805"/>
              <a:gd name="connsiteX58" fmla="*/ 130097 w 6436732"/>
              <a:gd name="connsiteY58" fmla="*/ 154878 h 4565805"/>
              <a:gd name="connsiteX59" fmla="*/ 123902 w 6436732"/>
              <a:gd name="connsiteY59" fmla="*/ 0 h 4565805"/>
              <a:gd name="connsiteX60" fmla="*/ 0 w 6436732"/>
              <a:gd name="connsiteY60" fmla="*/ 0 h 4565805"/>
              <a:gd name="connsiteX0" fmla="*/ 6436732 w 6436732"/>
              <a:gd name="connsiteY0" fmla="*/ 4559610 h 4565805"/>
              <a:gd name="connsiteX1" fmla="*/ 5408341 w 6436732"/>
              <a:gd name="connsiteY1" fmla="*/ 4565805 h 4565805"/>
              <a:gd name="connsiteX2" fmla="*/ 5377366 w 6436732"/>
              <a:gd name="connsiteY2" fmla="*/ 4379951 h 4565805"/>
              <a:gd name="connsiteX3" fmla="*/ 4875561 w 6436732"/>
              <a:gd name="connsiteY3" fmla="*/ 4373756 h 4565805"/>
              <a:gd name="connsiteX4" fmla="*/ 4875561 w 6436732"/>
              <a:gd name="connsiteY4" fmla="*/ 4373756 h 4565805"/>
              <a:gd name="connsiteX5" fmla="*/ 4838390 w 6436732"/>
              <a:gd name="connsiteY5" fmla="*/ 4318000 h 4565805"/>
              <a:gd name="connsiteX6" fmla="*/ 4559610 w 6436732"/>
              <a:gd name="connsiteY6" fmla="*/ 4318000 h 4565805"/>
              <a:gd name="connsiteX7" fmla="*/ 4553415 w 6436732"/>
              <a:gd name="connsiteY7" fmla="*/ 4225073 h 4565805"/>
              <a:gd name="connsiteX8" fmla="*/ 4472878 w 6436732"/>
              <a:gd name="connsiteY8" fmla="*/ 4225073 h 4565805"/>
              <a:gd name="connsiteX9" fmla="*/ 4472878 w 6436732"/>
              <a:gd name="connsiteY9" fmla="*/ 4088780 h 4565805"/>
              <a:gd name="connsiteX10" fmla="*/ 3971073 w 6436732"/>
              <a:gd name="connsiteY10" fmla="*/ 4088780 h 4565805"/>
              <a:gd name="connsiteX11" fmla="*/ 3971073 w 6436732"/>
              <a:gd name="connsiteY11" fmla="*/ 3915317 h 4565805"/>
              <a:gd name="connsiteX12" fmla="*/ 3902927 w 6436732"/>
              <a:gd name="connsiteY12" fmla="*/ 3915317 h 4565805"/>
              <a:gd name="connsiteX13" fmla="*/ 3902927 w 6436732"/>
              <a:gd name="connsiteY13" fmla="*/ 3803805 h 4565805"/>
              <a:gd name="connsiteX14" fmla="*/ 3828585 w 6436732"/>
              <a:gd name="connsiteY14" fmla="*/ 3810000 h 4565805"/>
              <a:gd name="connsiteX15" fmla="*/ 3797610 w 6436732"/>
              <a:gd name="connsiteY15" fmla="*/ 3630341 h 4565805"/>
              <a:gd name="connsiteX16" fmla="*/ 3766634 w 6436732"/>
              <a:gd name="connsiteY16" fmla="*/ 3487853 h 4565805"/>
              <a:gd name="connsiteX17" fmla="*/ 3766634 w 6436732"/>
              <a:gd name="connsiteY17" fmla="*/ 3487853 h 4565805"/>
              <a:gd name="connsiteX18" fmla="*/ 3766634 w 6436732"/>
              <a:gd name="connsiteY18" fmla="*/ 3487853 h 4565805"/>
              <a:gd name="connsiteX19" fmla="*/ 3766634 w 6436732"/>
              <a:gd name="connsiteY19" fmla="*/ 3487853 h 4565805"/>
              <a:gd name="connsiteX20" fmla="*/ 3723268 w 6436732"/>
              <a:gd name="connsiteY20" fmla="*/ 3487853 h 4565805"/>
              <a:gd name="connsiteX21" fmla="*/ 3710878 w 6436732"/>
              <a:gd name="connsiteY21" fmla="*/ 3370146 h 4565805"/>
              <a:gd name="connsiteX22" fmla="*/ 3648927 w 6436732"/>
              <a:gd name="connsiteY22" fmla="*/ 3370146 h 4565805"/>
              <a:gd name="connsiteX23" fmla="*/ 3648927 w 6436732"/>
              <a:gd name="connsiteY23" fmla="*/ 3271024 h 4565805"/>
              <a:gd name="connsiteX24" fmla="*/ 3556000 w 6436732"/>
              <a:gd name="connsiteY24" fmla="*/ 3271024 h 4565805"/>
              <a:gd name="connsiteX25" fmla="*/ 3549805 w 6436732"/>
              <a:gd name="connsiteY25" fmla="*/ 3190488 h 4565805"/>
              <a:gd name="connsiteX26" fmla="*/ 3345366 w 6436732"/>
              <a:gd name="connsiteY26" fmla="*/ 3190488 h 4565805"/>
              <a:gd name="connsiteX27" fmla="*/ 3339171 w 6436732"/>
              <a:gd name="connsiteY27" fmla="*/ 3085171 h 4565805"/>
              <a:gd name="connsiteX28" fmla="*/ 3240049 w 6436732"/>
              <a:gd name="connsiteY28" fmla="*/ 3091366 h 4565805"/>
              <a:gd name="connsiteX29" fmla="*/ 3227658 w 6436732"/>
              <a:gd name="connsiteY29" fmla="*/ 3023219 h 4565805"/>
              <a:gd name="connsiteX30" fmla="*/ 3029415 w 6436732"/>
              <a:gd name="connsiteY30" fmla="*/ 3023219 h 4565805"/>
              <a:gd name="connsiteX31" fmla="*/ 3023219 w 6436732"/>
              <a:gd name="connsiteY31" fmla="*/ 2948878 h 4565805"/>
              <a:gd name="connsiteX32" fmla="*/ 2484244 w 6436732"/>
              <a:gd name="connsiteY32" fmla="*/ 2942683 h 4565805"/>
              <a:gd name="connsiteX33" fmla="*/ 2440878 w 6436732"/>
              <a:gd name="connsiteY33" fmla="*/ 2843561 h 4565805"/>
              <a:gd name="connsiteX34" fmla="*/ 2447073 w 6436732"/>
              <a:gd name="connsiteY34" fmla="*/ 2670097 h 4565805"/>
              <a:gd name="connsiteX35" fmla="*/ 2174488 w 6436732"/>
              <a:gd name="connsiteY35" fmla="*/ 2670097 h 4565805"/>
              <a:gd name="connsiteX36" fmla="*/ 2174488 w 6436732"/>
              <a:gd name="connsiteY36" fmla="*/ 2595756 h 4565805"/>
              <a:gd name="connsiteX37" fmla="*/ 1939073 w 6436732"/>
              <a:gd name="connsiteY37" fmla="*/ 2601951 h 4565805"/>
              <a:gd name="connsiteX38" fmla="*/ 1914293 w 6436732"/>
              <a:gd name="connsiteY38" fmla="*/ 2286000 h 4565805"/>
              <a:gd name="connsiteX39" fmla="*/ 1734634 w 6436732"/>
              <a:gd name="connsiteY39" fmla="*/ 2286000 h 4565805"/>
              <a:gd name="connsiteX40" fmla="*/ 1728439 w 6436732"/>
              <a:gd name="connsiteY40" fmla="*/ 2069171 h 4565805"/>
              <a:gd name="connsiteX41" fmla="*/ 1610732 w 6436732"/>
              <a:gd name="connsiteY41" fmla="*/ 2069171 h 4565805"/>
              <a:gd name="connsiteX42" fmla="*/ 1573561 w 6436732"/>
              <a:gd name="connsiteY42" fmla="*/ 1747024 h 4565805"/>
              <a:gd name="connsiteX43" fmla="*/ 1418683 w 6436732"/>
              <a:gd name="connsiteY43" fmla="*/ 1740829 h 4565805"/>
              <a:gd name="connsiteX44" fmla="*/ 1418683 w 6436732"/>
              <a:gd name="connsiteY44" fmla="*/ 1641707 h 4565805"/>
              <a:gd name="connsiteX45" fmla="*/ 1263805 w 6436732"/>
              <a:gd name="connsiteY45" fmla="*/ 1641707 h 4565805"/>
              <a:gd name="connsiteX46" fmla="*/ 1214244 w 6436732"/>
              <a:gd name="connsiteY46" fmla="*/ 1164683 h 4565805"/>
              <a:gd name="connsiteX47" fmla="*/ 1053171 w 6436732"/>
              <a:gd name="connsiteY47" fmla="*/ 1164683 h 4565805"/>
              <a:gd name="connsiteX48" fmla="*/ 1053171 w 6436732"/>
              <a:gd name="connsiteY48" fmla="*/ 1059366 h 4565805"/>
              <a:gd name="connsiteX49" fmla="*/ 792976 w 6436732"/>
              <a:gd name="connsiteY49" fmla="*/ 1046975 h 4565805"/>
              <a:gd name="connsiteX50" fmla="*/ 675268 w 6436732"/>
              <a:gd name="connsiteY50" fmla="*/ 687658 h 4565805"/>
              <a:gd name="connsiteX51" fmla="*/ 607122 w 6436732"/>
              <a:gd name="connsiteY51" fmla="*/ 600927 h 4565805"/>
              <a:gd name="connsiteX52" fmla="*/ 594732 w 6436732"/>
              <a:gd name="connsiteY52" fmla="*/ 501805 h 4565805"/>
              <a:gd name="connsiteX53" fmla="*/ 452244 w 6436732"/>
              <a:gd name="connsiteY53" fmla="*/ 501805 h 4565805"/>
              <a:gd name="connsiteX54" fmla="*/ 452244 w 6436732"/>
              <a:gd name="connsiteY54" fmla="*/ 328341 h 4565805"/>
              <a:gd name="connsiteX55" fmla="*/ 408878 w 6436732"/>
              <a:gd name="connsiteY55" fmla="*/ 260195 h 4565805"/>
              <a:gd name="connsiteX56" fmla="*/ 334536 w 6436732"/>
              <a:gd name="connsiteY56" fmla="*/ 254000 h 4565805"/>
              <a:gd name="connsiteX57" fmla="*/ 328341 w 6436732"/>
              <a:gd name="connsiteY57" fmla="*/ 154878 h 4565805"/>
              <a:gd name="connsiteX58" fmla="*/ 130097 w 6436732"/>
              <a:gd name="connsiteY58" fmla="*/ 154878 h 4565805"/>
              <a:gd name="connsiteX59" fmla="*/ 123902 w 6436732"/>
              <a:gd name="connsiteY59" fmla="*/ 0 h 4565805"/>
              <a:gd name="connsiteX60" fmla="*/ 0 w 6436732"/>
              <a:gd name="connsiteY60" fmla="*/ 0 h 4565805"/>
              <a:gd name="connsiteX0" fmla="*/ 6436732 w 6436732"/>
              <a:gd name="connsiteY0" fmla="*/ 4559610 h 4565805"/>
              <a:gd name="connsiteX1" fmla="*/ 5408341 w 6436732"/>
              <a:gd name="connsiteY1" fmla="*/ 4565805 h 4565805"/>
              <a:gd name="connsiteX2" fmla="*/ 5377366 w 6436732"/>
              <a:gd name="connsiteY2" fmla="*/ 4379951 h 4565805"/>
              <a:gd name="connsiteX3" fmla="*/ 4875561 w 6436732"/>
              <a:gd name="connsiteY3" fmla="*/ 4373756 h 4565805"/>
              <a:gd name="connsiteX4" fmla="*/ 4875561 w 6436732"/>
              <a:gd name="connsiteY4" fmla="*/ 4373756 h 4565805"/>
              <a:gd name="connsiteX5" fmla="*/ 4838390 w 6436732"/>
              <a:gd name="connsiteY5" fmla="*/ 4318000 h 4565805"/>
              <a:gd name="connsiteX6" fmla="*/ 4559610 w 6436732"/>
              <a:gd name="connsiteY6" fmla="*/ 4318000 h 4565805"/>
              <a:gd name="connsiteX7" fmla="*/ 4553415 w 6436732"/>
              <a:gd name="connsiteY7" fmla="*/ 4225073 h 4565805"/>
              <a:gd name="connsiteX8" fmla="*/ 4472878 w 6436732"/>
              <a:gd name="connsiteY8" fmla="*/ 4225073 h 4565805"/>
              <a:gd name="connsiteX9" fmla="*/ 4472878 w 6436732"/>
              <a:gd name="connsiteY9" fmla="*/ 4088780 h 4565805"/>
              <a:gd name="connsiteX10" fmla="*/ 3971073 w 6436732"/>
              <a:gd name="connsiteY10" fmla="*/ 4088780 h 4565805"/>
              <a:gd name="connsiteX11" fmla="*/ 3971073 w 6436732"/>
              <a:gd name="connsiteY11" fmla="*/ 3915317 h 4565805"/>
              <a:gd name="connsiteX12" fmla="*/ 3902927 w 6436732"/>
              <a:gd name="connsiteY12" fmla="*/ 3915317 h 4565805"/>
              <a:gd name="connsiteX13" fmla="*/ 3902927 w 6436732"/>
              <a:gd name="connsiteY13" fmla="*/ 3803805 h 4565805"/>
              <a:gd name="connsiteX14" fmla="*/ 3828585 w 6436732"/>
              <a:gd name="connsiteY14" fmla="*/ 3810000 h 4565805"/>
              <a:gd name="connsiteX15" fmla="*/ 3797610 w 6436732"/>
              <a:gd name="connsiteY15" fmla="*/ 3630341 h 4565805"/>
              <a:gd name="connsiteX16" fmla="*/ 3766634 w 6436732"/>
              <a:gd name="connsiteY16" fmla="*/ 3487853 h 4565805"/>
              <a:gd name="connsiteX17" fmla="*/ 3766634 w 6436732"/>
              <a:gd name="connsiteY17" fmla="*/ 3487853 h 4565805"/>
              <a:gd name="connsiteX18" fmla="*/ 3766634 w 6436732"/>
              <a:gd name="connsiteY18" fmla="*/ 3487853 h 4565805"/>
              <a:gd name="connsiteX19" fmla="*/ 3766634 w 6436732"/>
              <a:gd name="connsiteY19" fmla="*/ 3487853 h 4565805"/>
              <a:gd name="connsiteX20" fmla="*/ 3723268 w 6436732"/>
              <a:gd name="connsiteY20" fmla="*/ 3487853 h 4565805"/>
              <a:gd name="connsiteX21" fmla="*/ 3710878 w 6436732"/>
              <a:gd name="connsiteY21" fmla="*/ 3370146 h 4565805"/>
              <a:gd name="connsiteX22" fmla="*/ 3648927 w 6436732"/>
              <a:gd name="connsiteY22" fmla="*/ 3370146 h 4565805"/>
              <a:gd name="connsiteX23" fmla="*/ 3648927 w 6436732"/>
              <a:gd name="connsiteY23" fmla="*/ 3271024 h 4565805"/>
              <a:gd name="connsiteX24" fmla="*/ 3556000 w 6436732"/>
              <a:gd name="connsiteY24" fmla="*/ 3271024 h 4565805"/>
              <a:gd name="connsiteX25" fmla="*/ 3549805 w 6436732"/>
              <a:gd name="connsiteY25" fmla="*/ 3190488 h 4565805"/>
              <a:gd name="connsiteX26" fmla="*/ 3345366 w 6436732"/>
              <a:gd name="connsiteY26" fmla="*/ 3190488 h 4565805"/>
              <a:gd name="connsiteX27" fmla="*/ 3339171 w 6436732"/>
              <a:gd name="connsiteY27" fmla="*/ 3085171 h 4565805"/>
              <a:gd name="connsiteX28" fmla="*/ 3240049 w 6436732"/>
              <a:gd name="connsiteY28" fmla="*/ 3091366 h 4565805"/>
              <a:gd name="connsiteX29" fmla="*/ 3227658 w 6436732"/>
              <a:gd name="connsiteY29" fmla="*/ 3023219 h 4565805"/>
              <a:gd name="connsiteX30" fmla="*/ 3029415 w 6436732"/>
              <a:gd name="connsiteY30" fmla="*/ 3023219 h 4565805"/>
              <a:gd name="connsiteX31" fmla="*/ 3023219 w 6436732"/>
              <a:gd name="connsiteY31" fmla="*/ 2948878 h 4565805"/>
              <a:gd name="connsiteX32" fmla="*/ 2484244 w 6436732"/>
              <a:gd name="connsiteY32" fmla="*/ 2942683 h 4565805"/>
              <a:gd name="connsiteX33" fmla="*/ 2447073 w 6436732"/>
              <a:gd name="connsiteY33" fmla="*/ 2855951 h 4565805"/>
              <a:gd name="connsiteX34" fmla="*/ 2447073 w 6436732"/>
              <a:gd name="connsiteY34" fmla="*/ 2670097 h 4565805"/>
              <a:gd name="connsiteX35" fmla="*/ 2174488 w 6436732"/>
              <a:gd name="connsiteY35" fmla="*/ 2670097 h 4565805"/>
              <a:gd name="connsiteX36" fmla="*/ 2174488 w 6436732"/>
              <a:gd name="connsiteY36" fmla="*/ 2595756 h 4565805"/>
              <a:gd name="connsiteX37" fmla="*/ 1939073 w 6436732"/>
              <a:gd name="connsiteY37" fmla="*/ 2601951 h 4565805"/>
              <a:gd name="connsiteX38" fmla="*/ 1914293 w 6436732"/>
              <a:gd name="connsiteY38" fmla="*/ 2286000 h 4565805"/>
              <a:gd name="connsiteX39" fmla="*/ 1734634 w 6436732"/>
              <a:gd name="connsiteY39" fmla="*/ 2286000 h 4565805"/>
              <a:gd name="connsiteX40" fmla="*/ 1728439 w 6436732"/>
              <a:gd name="connsiteY40" fmla="*/ 2069171 h 4565805"/>
              <a:gd name="connsiteX41" fmla="*/ 1610732 w 6436732"/>
              <a:gd name="connsiteY41" fmla="*/ 2069171 h 4565805"/>
              <a:gd name="connsiteX42" fmla="*/ 1573561 w 6436732"/>
              <a:gd name="connsiteY42" fmla="*/ 1747024 h 4565805"/>
              <a:gd name="connsiteX43" fmla="*/ 1418683 w 6436732"/>
              <a:gd name="connsiteY43" fmla="*/ 1740829 h 4565805"/>
              <a:gd name="connsiteX44" fmla="*/ 1418683 w 6436732"/>
              <a:gd name="connsiteY44" fmla="*/ 1641707 h 4565805"/>
              <a:gd name="connsiteX45" fmla="*/ 1263805 w 6436732"/>
              <a:gd name="connsiteY45" fmla="*/ 1641707 h 4565805"/>
              <a:gd name="connsiteX46" fmla="*/ 1214244 w 6436732"/>
              <a:gd name="connsiteY46" fmla="*/ 1164683 h 4565805"/>
              <a:gd name="connsiteX47" fmla="*/ 1053171 w 6436732"/>
              <a:gd name="connsiteY47" fmla="*/ 1164683 h 4565805"/>
              <a:gd name="connsiteX48" fmla="*/ 1053171 w 6436732"/>
              <a:gd name="connsiteY48" fmla="*/ 1059366 h 4565805"/>
              <a:gd name="connsiteX49" fmla="*/ 792976 w 6436732"/>
              <a:gd name="connsiteY49" fmla="*/ 1046975 h 4565805"/>
              <a:gd name="connsiteX50" fmla="*/ 675268 w 6436732"/>
              <a:gd name="connsiteY50" fmla="*/ 687658 h 4565805"/>
              <a:gd name="connsiteX51" fmla="*/ 607122 w 6436732"/>
              <a:gd name="connsiteY51" fmla="*/ 600927 h 4565805"/>
              <a:gd name="connsiteX52" fmla="*/ 594732 w 6436732"/>
              <a:gd name="connsiteY52" fmla="*/ 501805 h 4565805"/>
              <a:gd name="connsiteX53" fmla="*/ 452244 w 6436732"/>
              <a:gd name="connsiteY53" fmla="*/ 501805 h 4565805"/>
              <a:gd name="connsiteX54" fmla="*/ 452244 w 6436732"/>
              <a:gd name="connsiteY54" fmla="*/ 328341 h 4565805"/>
              <a:gd name="connsiteX55" fmla="*/ 408878 w 6436732"/>
              <a:gd name="connsiteY55" fmla="*/ 260195 h 4565805"/>
              <a:gd name="connsiteX56" fmla="*/ 334536 w 6436732"/>
              <a:gd name="connsiteY56" fmla="*/ 254000 h 4565805"/>
              <a:gd name="connsiteX57" fmla="*/ 328341 w 6436732"/>
              <a:gd name="connsiteY57" fmla="*/ 154878 h 4565805"/>
              <a:gd name="connsiteX58" fmla="*/ 130097 w 6436732"/>
              <a:gd name="connsiteY58" fmla="*/ 154878 h 4565805"/>
              <a:gd name="connsiteX59" fmla="*/ 123902 w 6436732"/>
              <a:gd name="connsiteY59" fmla="*/ 0 h 4565805"/>
              <a:gd name="connsiteX60" fmla="*/ 0 w 6436732"/>
              <a:gd name="connsiteY60" fmla="*/ 0 h 4565805"/>
              <a:gd name="connsiteX0" fmla="*/ 6436732 w 6436732"/>
              <a:gd name="connsiteY0" fmla="*/ 4559610 h 4565805"/>
              <a:gd name="connsiteX1" fmla="*/ 5408341 w 6436732"/>
              <a:gd name="connsiteY1" fmla="*/ 4565805 h 4565805"/>
              <a:gd name="connsiteX2" fmla="*/ 5377366 w 6436732"/>
              <a:gd name="connsiteY2" fmla="*/ 4379951 h 4565805"/>
              <a:gd name="connsiteX3" fmla="*/ 4875561 w 6436732"/>
              <a:gd name="connsiteY3" fmla="*/ 4373756 h 4565805"/>
              <a:gd name="connsiteX4" fmla="*/ 4875561 w 6436732"/>
              <a:gd name="connsiteY4" fmla="*/ 4373756 h 4565805"/>
              <a:gd name="connsiteX5" fmla="*/ 4838390 w 6436732"/>
              <a:gd name="connsiteY5" fmla="*/ 4318000 h 4565805"/>
              <a:gd name="connsiteX6" fmla="*/ 4559610 w 6436732"/>
              <a:gd name="connsiteY6" fmla="*/ 4318000 h 4565805"/>
              <a:gd name="connsiteX7" fmla="*/ 4553415 w 6436732"/>
              <a:gd name="connsiteY7" fmla="*/ 4225073 h 4565805"/>
              <a:gd name="connsiteX8" fmla="*/ 4472878 w 6436732"/>
              <a:gd name="connsiteY8" fmla="*/ 4225073 h 4565805"/>
              <a:gd name="connsiteX9" fmla="*/ 4472878 w 6436732"/>
              <a:gd name="connsiteY9" fmla="*/ 4088780 h 4565805"/>
              <a:gd name="connsiteX10" fmla="*/ 3971073 w 6436732"/>
              <a:gd name="connsiteY10" fmla="*/ 4088780 h 4565805"/>
              <a:gd name="connsiteX11" fmla="*/ 3971073 w 6436732"/>
              <a:gd name="connsiteY11" fmla="*/ 3915317 h 4565805"/>
              <a:gd name="connsiteX12" fmla="*/ 3902927 w 6436732"/>
              <a:gd name="connsiteY12" fmla="*/ 3915317 h 4565805"/>
              <a:gd name="connsiteX13" fmla="*/ 3902927 w 6436732"/>
              <a:gd name="connsiteY13" fmla="*/ 3803805 h 4565805"/>
              <a:gd name="connsiteX14" fmla="*/ 3828585 w 6436732"/>
              <a:gd name="connsiteY14" fmla="*/ 3810000 h 4565805"/>
              <a:gd name="connsiteX15" fmla="*/ 3797610 w 6436732"/>
              <a:gd name="connsiteY15" fmla="*/ 3630341 h 4565805"/>
              <a:gd name="connsiteX16" fmla="*/ 3766634 w 6436732"/>
              <a:gd name="connsiteY16" fmla="*/ 3487853 h 4565805"/>
              <a:gd name="connsiteX17" fmla="*/ 3766634 w 6436732"/>
              <a:gd name="connsiteY17" fmla="*/ 3487853 h 4565805"/>
              <a:gd name="connsiteX18" fmla="*/ 3766634 w 6436732"/>
              <a:gd name="connsiteY18" fmla="*/ 3487853 h 4565805"/>
              <a:gd name="connsiteX19" fmla="*/ 3766634 w 6436732"/>
              <a:gd name="connsiteY19" fmla="*/ 3487853 h 4565805"/>
              <a:gd name="connsiteX20" fmla="*/ 3723268 w 6436732"/>
              <a:gd name="connsiteY20" fmla="*/ 3487853 h 4565805"/>
              <a:gd name="connsiteX21" fmla="*/ 3710878 w 6436732"/>
              <a:gd name="connsiteY21" fmla="*/ 3370146 h 4565805"/>
              <a:gd name="connsiteX22" fmla="*/ 3648927 w 6436732"/>
              <a:gd name="connsiteY22" fmla="*/ 3370146 h 4565805"/>
              <a:gd name="connsiteX23" fmla="*/ 3648927 w 6436732"/>
              <a:gd name="connsiteY23" fmla="*/ 3271024 h 4565805"/>
              <a:gd name="connsiteX24" fmla="*/ 3556000 w 6436732"/>
              <a:gd name="connsiteY24" fmla="*/ 3271024 h 4565805"/>
              <a:gd name="connsiteX25" fmla="*/ 3549805 w 6436732"/>
              <a:gd name="connsiteY25" fmla="*/ 3190488 h 4565805"/>
              <a:gd name="connsiteX26" fmla="*/ 3345366 w 6436732"/>
              <a:gd name="connsiteY26" fmla="*/ 3190488 h 4565805"/>
              <a:gd name="connsiteX27" fmla="*/ 3339171 w 6436732"/>
              <a:gd name="connsiteY27" fmla="*/ 3085171 h 4565805"/>
              <a:gd name="connsiteX28" fmla="*/ 3240049 w 6436732"/>
              <a:gd name="connsiteY28" fmla="*/ 3091366 h 4565805"/>
              <a:gd name="connsiteX29" fmla="*/ 3227658 w 6436732"/>
              <a:gd name="connsiteY29" fmla="*/ 3023219 h 4565805"/>
              <a:gd name="connsiteX30" fmla="*/ 3029415 w 6436732"/>
              <a:gd name="connsiteY30" fmla="*/ 3023219 h 4565805"/>
              <a:gd name="connsiteX31" fmla="*/ 3023219 w 6436732"/>
              <a:gd name="connsiteY31" fmla="*/ 2948878 h 4565805"/>
              <a:gd name="connsiteX32" fmla="*/ 2484244 w 6436732"/>
              <a:gd name="connsiteY32" fmla="*/ 2942683 h 4565805"/>
              <a:gd name="connsiteX33" fmla="*/ 2447073 w 6436732"/>
              <a:gd name="connsiteY33" fmla="*/ 2855951 h 4565805"/>
              <a:gd name="connsiteX34" fmla="*/ 2447073 w 6436732"/>
              <a:gd name="connsiteY34" fmla="*/ 2670097 h 4565805"/>
              <a:gd name="connsiteX35" fmla="*/ 2174488 w 6436732"/>
              <a:gd name="connsiteY35" fmla="*/ 2670097 h 4565805"/>
              <a:gd name="connsiteX36" fmla="*/ 2174488 w 6436732"/>
              <a:gd name="connsiteY36" fmla="*/ 2595756 h 4565805"/>
              <a:gd name="connsiteX37" fmla="*/ 1939073 w 6436732"/>
              <a:gd name="connsiteY37" fmla="*/ 2601951 h 4565805"/>
              <a:gd name="connsiteX38" fmla="*/ 1914293 w 6436732"/>
              <a:gd name="connsiteY38" fmla="*/ 2286000 h 4565805"/>
              <a:gd name="connsiteX39" fmla="*/ 1734634 w 6436732"/>
              <a:gd name="connsiteY39" fmla="*/ 2286000 h 4565805"/>
              <a:gd name="connsiteX40" fmla="*/ 1728439 w 6436732"/>
              <a:gd name="connsiteY40" fmla="*/ 2069171 h 4565805"/>
              <a:gd name="connsiteX41" fmla="*/ 1610732 w 6436732"/>
              <a:gd name="connsiteY41" fmla="*/ 2069171 h 4565805"/>
              <a:gd name="connsiteX42" fmla="*/ 1573561 w 6436732"/>
              <a:gd name="connsiteY42" fmla="*/ 1747024 h 4565805"/>
              <a:gd name="connsiteX43" fmla="*/ 1418683 w 6436732"/>
              <a:gd name="connsiteY43" fmla="*/ 1740829 h 4565805"/>
              <a:gd name="connsiteX44" fmla="*/ 1418683 w 6436732"/>
              <a:gd name="connsiteY44" fmla="*/ 1641707 h 4565805"/>
              <a:gd name="connsiteX45" fmla="*/ 1263805 w 6436732"/>
              <a:gd name="connsiteY45" fmla="*/ 1641707 h 4565805"/>
              <a:gd name="connsiteX46" fmla="*/ 1257610 w 6436732"/>
              <a:gd name="connsiteY46" fmla="*/ 1387707 h 4565805"/>
              <a:gd name="connsiteX47" fmla="*/ 1214244 w 6436732"/>
              <a:gd name="connsiteY47" fmla="*/ 1164683 h 4565805"/>
              <a:gd name="connsiteX48" fmla="*/ 1053171 w 6436732"/>
              <a:gd name="connsiteY48" fmla="*/ 1164683 h 4565805"/>
              <a:gd name="connsiteX49" fmla="*/ 1053171 w 6436732"/>
              <a:gd name="connsiteY49" fmla="*/ 1059366 h 4565805"/>
              <a:gd name="connsiteX50" fmla="*/ 792976 w 6436732"/>
              <a:gd name="connsiteY50" fmla="*/ 1046975 h 4565805"/>
              <a:gd name="connsiteX51" fmla="*/ 675268 w 6436732"/>
              <a:gd name="connsiteY51" fmla="*/ 687658 h 4565805"/>
              <a:gd name="connsiteX52" fmla="*/ 607122 w 6436732"/>
              <a:gd name="connsiteY52" fmla="*/ 600927 h 4565805"/>
              <a:gd name="connsiteX53" fmla="*/ 594732 w 6436732"/>
              <a:gd name="connsiteY53" fmla="*/ 501805 h 4565805"/>
              <a:gd name="connsiteX54" fmla="*/ 452244 w 6436732"/>
              <a:gd name="connsiteY54" fmla="*/ 501805 h 4565805"/>
              <a:gd name="connsiteX55" fmla="*/ 452244 w 6436732"/>
              <a:gd name="connsiteY55" fmla="*/ 328341 h 4565805"/>
              <a:gd name="connsiteX56" fmla="*/ 408878 w 6436732"/>
              <a:gd name="connsiteY56" fmla="*/ 260195 h 4565805"/>
              <a:gd name="connsiteX57" fmla="*/ 334536 w 6436732"/>
              <a:gd name="connsiteY57" fmla="*/ 254000 h 4565805"/>
              <a:gd name="connsiteX58" fmla="*/ 328341 w 6436732"/>
              <a:gd name="connsiteY58" fmla="*/ 154878 h 4565805"/>
              <a:gd name="connsiteX59" fmla="*/ 130097 w 6436732"/>
              <a:gd name="connsiteY59" fmla="*/ 154878 h 4565805"/>
              <a:gd name="connsiteX60" fmla="*/ 123902 w 6436732"/>
              <a:gd name="connsiteY60" fmla="*/ 0 h 4565805"/>
              <a:gd name="connsiteX61" fmla="*/ 0 w 6436732"/>
              <a:gd name="connsiteY61" fmla="*/ 0 h 4565805"/>
              <a:gd name="connsiteX0" fmla="*/ 6436732 w 6436732"/>
              <a:gd name="connsiteY0" fmla="*/ 4559610 h 4565805"/>
              <a:gd name="connsiteX1" fmla="*/ 5408341 w 6436732"/>
              <a:gd name="connsiteY1" fmla="*/ 4565805 h 4565805"/>
              <a:gd name="connsiteX2" fmla="*/ 5377366 w 6436732"/>
              <a:gd name="connsiteY2" fmla="*/ 4379951 h 4565805"/>
              <a:gd name="connsiteX3" fmla="*/ 4875561 w 6436732"/>
              <a:gd name="connsiteY3" fmla="*/ 4373756 h 4565805"/>
              <a:gd name="connsiteX4" fmla="*/ 4875561 w 6436732"/>
              <a:gd name="connsiteY4" fmla="*/ 4373756 h 4565805"/>
              <a:gd name="connsiteX5" fmla="*/ 4838390 w 6436732"/>
              <a:gd name="connsiteY5" fmla="*/ 4318000 h 4565805"/>
              <a:gd name="connsiteX6" fmla="*/ 4559610 w 6436732"/>
              <a:gd name="connsiteY6" fmla="*/ 4318000 h 4565805"/>
              <a:gd name="connsiteX7" fmla="*/ 4553415 w 6436732"/>
              <a:gd name="connsiteY7" fmla="*/ 4225073 h 4565805"/>
              <a:gd name="connsiteX8" fmla="*/ 4472878 w 6436732"/>
              <a:gd name="connsiteY8" fmla="*/ 4225073 h 4565805"/>
              <a:gd name="connsiteX9" fmla="*/ 4472878 w 6436732"/>
              <a:gd name="connsiteY9" fmla="*/ 4088780 h 4565805"/>
              <a:gd name="connsiteX10" fmla="*/ 3971073 w 6436732"/>
              <a:gd name="connsiteY10" fmla="*/ 4088780 h 4565805"/>
              <a:gd name="connsiteX11" fmla="*/ 3971073 w 6436732"/>
              <a:gd name="connsiteY11" fmla="*/ 3915317 h 4565805"/>
              <a:gd name="connsiteX12" fmla="*/ 3902927 w 6436732"/>
              <a:gd name="connsiteY12" fmla="*/ 3915317 h 4565805"/>
              <a:gd name="connsiteX13" fmla="*/ 3902927 w 6436732"/>
              <a:gd name="connsiteY13" fmla="*/ 3803805 h 4565805"/>
              <a:gd name="connsiteX14" fmla="*/ 3828585 w 6436732"/>
              <a:gd name="connsiteY14" fmla="*/ 3810000 h 4565805"/>
              <a:gd name="connsiteX15" fmla="*/ 3797610 w 6436732"/>
              <a:gd name="connsiteY15" fmla="*/ 3630341 h 4565805"/>
              <a:gd name="connsiteX16" fmla="*/ 3766634 w 6436732"/>
              <a:gd name="connsiteY16" fmla="*/ 3487853 h 4565805"/>
              <a:gd name="connsiteX17" fmla="*/ 3766634 w 6436732"/>
              <a:gd name="connsiteY17" fmla="*/ 3487853 h 4565805"/>
              <a:gd name="connsiteX18" fmla="*/ 3766634 w 6436732"/>
              <a:gd name="connsiteY18" fmla="*/ 3487853 h 4565805"/>
              <a:gd name="connsiteX19" fmla="*/ 3766634 w 6436732"/>
              <a:gd name="connsiteY19" fmla="*/ 3487853 h 4565805"/>
              <a:gd name="connsiteX20" fmla="*/ 3723268 w 6436732"/>
              <a:gd name="connsiteY20" fmla="*/ 3487853 h 4565805"/>
              <a:gd name="connsiteX21" fmla="*/ 3710878 w 6436732"/>
              <a:gd name="connsiteY21" fmla="*/ 3370146 h 4565805"/>
              <a:gd name="connsiteX22" fmla="*/ 3648927 w 6436732"/>
              <a:gd name="connsiteY22" fmla="*/ 3370146 h 4565805"/>
              <a:gd name="connsiteX23" fmla="*/ 3648927 w 6436732"/>
              <a:gd name="connsiteY23" fmla="*/ 3271024 h 4565805"/>
              <a:gd name="connsiteX24" fmla="*/ 3556000 w 6436732"/>
              <a:gd name="connsiteY24" fmla="*/ 3271024 h 4565805"/>
              <a:gd name="connsiteX25" fmla="*/ 3549805 w 6436732"/>
              <a:gd name="connsiteY25" fmla="*/ 3190488 h 4565805"/>
              <a:gd name="connsiteX26" fmla="*/ 3345366 w 6436732"/>
              <a:gd name="connsiteY26" fmla="*/ 3190488 h 4565805"/>
              <a:gd name="connsiteX27" fmla="*/ 3339171 w 6436732"/>
              <a:gd name="connsiteY27" fmla="*/ 3085171 h 4565805"/>
              <a:gd name="connsiteX28" fmla="*/ 3240049 w 6436732"/>
              <a:gd name="connsiteY28" fmla="*/ 3091366 h 4565805"/>
              <a:gd name="connsiteX29" fmla="*/ 3227658 w 6436732"/>
              <a:gd name="connsiteY29" fmla="*/ 3023219 h 4565805"/>
              <a:gd name="connsiteX30" fmla="*/ 3029415 w 6436732"/>
              <a:gd name="connsiteY30" fmla="*/ 3023219 h 4565805"/>
              <a:gd name="connsiteX31" fmla="*/ 3023219 w 6436732"/>
              <a:gd name="connsiteY31" fmla="*/ 2948878 h 4565805"/>
              <a:gd name="connsiteX32" fmla="*/ 2484244 w 6436732"/>
              <a:gd name="connsiteY32" fmla="*/ 2942683 h 4565805"/>
              <a:gd name="connsiteX33" fmla="*/ 2447073 w 6436732"/>
              <a:gd name="connsiteY33" fmla="*/ 2855951 h 4565805"/>
              <a:gd name="connsiteX34" fmla="*/ 2447073 w 6436732"/>
              <a:gd name="connsiteY34" fmla="*/ 2670097 h 4565805"/>
              <a:gd name="connsiteX35" fmla="*/ 2174488 w 6436732"/>
              <a:gd name="connsiteY35" fmla="*/ 2670097 h 4565805"/>
              <a:gd name="connsiteX36" fmla="*/ 2174488 w 6436732"/>
              <a:gd name="connsiteY36" fmla="*/ 2595756 h 4565805"/>
              <a:gd name="connsiteX37" fmla="*/ 1939073 w 6436732"/>
              <a:gd name="connsiteY37" fmla="*/ 2601951 h 4565805"/>
              <a:gd name="connsiteX38" fmla="*/ 1914293 w 6436732"/>
              <a:gd name="connsiteY38" fmla="*/ 2286000 h 4565805"/>
              <a:gd name="connsiteX39" fmla="*/ 1734634 w 6436732"/>
              <a:gd name="connsiteY39" fmla="*/ 2286000 h 4565805"/>
              <a:gd name="connsiteX40" fmla="*/ 1728439 w 6436732"/>
              <a:gd name="connsiteY40" fmla="*/ 2069171 h 4565805"/>
              <a:gd name="connsiteX41" fmla="*/ 1610732 w 6436732"/>
              <a:gd name="connsiteY41" fmla="*/ 2069171 h 4565805"/>
              <a:gd name="connsiteX42" fmla="*/ 1567366 w 6436732"/>
              <a:gd name="connsiteY42" fmla="*/ 1883317 h 4565805"/>
              <a:gd name="connsiteX43" fmla="*/ 1573561 w 6436732"/>
              <a:gd name="connsiteY43" fmla="*/ 1747024 h 4565805"/>
              <a:gd name="connsiteX44" fmla="*/ 1418683 w 6436732"/>
              <a:gd name="connsiteY44" fmla="*/ 1740829 h 4565805"/>
              <a:gd name="connsiteX45" fmla="*/ 1418683 w 6436732"/>
              <a:gd name="connsiteY45" fmla="*/ 1641707 h 4565805"/>
              <a:gd name="connsiteX46" fmla="*/ 1263805 w 6436732"/>
              <a:gd name="connsiteY46" fmla="*/ 1641707 h 4565805"/>
              <a:gd name="connsiteX47" fmla="*/ 1257610 w 6436732"/>
              <a:gd name="connsiteY47" fmla="*/ 1387707 h 4565805"/>
              <a:gd name="connsiteX48" fmla="*/ 1214244 w 6436732"/>
              <a:gd name="connsiteY48" fmla="*/ 1164683 h 4565805"/>
              <a:gd name="connsiteX49" fmla="*/ 1053171 w 6436732"/>
              <a:gd name="connsiteY49" fmla="*/ 1164683 h 4565805"/>
              <a:gd name="connsiteX50" fmla="*/ 1053171 w 6436732"/>
              <a:gd name="connsiteY50" fmla="*/ 1059366 h 4565805"/>
              <a:gd name="connsiteX51" fmla="*/ 792976 w 6436732"/>
              <a:gd name="connsiteY51" fmla="*/ 1046975 h 4565805"/>
              <a:gd name="connsiteX52" fmla="*/ 675268 w 6436732"/>
              <a:gd name="connsiteY52" fmla="*/ 687658 h 4565805"/>
              <a:gd name="connsiteX53" fmla="*/ 607122 w 6436732"/>
              <a:gd name="connsiteY53" fmla="*/ 600927 h 4565805"/>
              <a:gd name="connsiteX54" fmla="*/ 594732 w 6436732"/>
              <a:gd name="connsiteY54" fmla="*/ 501805 h 4565805"/>
              <a:gd name="connsiteX55" fmla="*/ 452244 w 6436732"/>
              <a:gd name="connsiteY55" fmla="*/ 501805 h 4565805"/>
              <a:gd name="connsiteX56" fmla="*/ 452244 w 6436732"/>
              <a:gd name="connsiteY56" fmla="*/ 328341 h 4565805"/>
              <a:gd name="connsiteX57" fmla="*/ 408878 w 6436732"/>
              <a:gd name="connsiteY57" fmla="*/ 260195 h 4565805"/>
              <a:gd name="connsiteX58" fmla="*/ 334536 w 6436732"/>
              <a:gd name="connsiteY58" fmla="*/ 254000 h 4565805"/>
              <a:gd name="connsiteX59" fmla="*/ 328341 w 6436732"/>
              <a:gd name="connsiteY59" fmla="*/ 154878 h 4565805"/>
              <a:gd name="connsiteX60" fmla="*/ 130097 w 6436732"/>
              <a:gd name="connsiteY60" fmla="*/ 154878 h 4565805"/>
              <a:gd name="connsiteX61" fmla="*/ 123902 w 6436732"/>
              <a:gd name="connsiteY61" fmla="*/ 0 h 4565805"/>
              <a:gd name="connsiteX62" fmla="*/ 0 w 6436732"/>
              <a:gd name="connsiteY62" fmla="*/ 0 h 4565805"/>
              <a:gd name="connsiteX0" fmla="*/ 6436732 w 6436732"/>
              <a:gd name="connsiteY0" fmla="*/ 4559610 h 4565805"/>
              <a:gd name="connsiteX1" fmla="*/ 5408341 w 6436732"/>
              <a:gd name="connsiteY1" fmla="*/ 4565805 h 4565805"/>
              <a:gd name="connsiteX2" fmla="*/ 5377366 w 6436732"/>
              <a:gd name="connsiteY2" fmla="*/ 4379951 h 4565805"/>
              <a:gd name="connsiteX3" fmla="*/ 4875561 w 6436732"/>
              <a:gd name="connsiteY3" fmla="*/ 4373756 h 4565805"/>
              <a:gd name="connsiteX4" fmla="*/ 4875561 w 6436732"/>
              <a:gd name="connsiteY4" fmla="*/ 4373756 h 4565805"/>
              <a:gd name="connsiteX5" fmla="*/ 4838390 w 6436732"/>
              <a:gd name="connsiteY5" fmla="*/ 4318000 h 4565805"/>
              <a:gd name="connsiteX6" fmla="*/ 4559610 w 6436732"/>
              <a:gd name="connsiteY6" fmla="*/ 4318000 h 4565805"/>
              <a:gd name="connsiteX7" fmla="*/ 4553415 w 6436732"/>
              <a:gd name="connsiteY7" fmla="*/ 4225073 h 4565805"/>
              <a:gd name="connsiteX8" fmla="*/ 4472878 w 6436732"/>
              <a:gd name="connsiteY8" fmla="*/ 4225073 h 4565805"/>
              <a:gd name="connsiteX9" fmla="*/ 4472878 w 6436732"/>
              <a:gd name="connsiteY9" fmla="*/ 4088780 h 4565805"/>
              <a:gd name="connsiteX10" fmla="*/ 3971073 w 6436732"/>
              <a:gd name="connsiteY10" fmla="*/ 4088780 h 4565805"/>
              <a:gd name="connsiteX11" fmla="*/ 3971073 w 6436732"/>
              <a:gd name="connsiteY11" fmla="*/ 3915317 h 4565805"/>
              <a:gd name="connsiteX12" fmla="*/ 3902927 w 6436732"/>
              <a:gd name="connsiteY12" fmla="*/ 3915317 h 4565805"/>
              <a:gd name="connsiteX13" fmla="*/ 3902927 w 6436732"/>
              <a:gd name="connsiteY13" fmla="*/ 3803805 h 4565805"/>
              <a:gd name="connsiteX14" fmla="*/ 3828585 w 6436732"/>
              <a:gd name="connsiteY14" fmla="*/ 3810000 h 4565805"/>
              <a:gd name="connsiteX15" fmla="*/ 3797610 w 6436732"/>
              <a:gd name="connsiteY15" fmla="*/ 3630341 h 4565805"/>
              <a:gd name="connsiteX16" fmla="*/ 3766634 w 6436732"/>
              <a:gd name="connsiteY16" fmla="*/ 3487853 h 4565805"/>
              <a:gd name="connsiteX17" fmla="*/ 3766634 w 6436732"/>
              <a:gd name="connsiteY17" fmla="*/ 3487853 h 4565805"/>
              <a:gd name="connsiteX18" fmla="*/ 3766634 w 6436732"/>
              <a:gd name="connsiteY18" fmla="*/ 3487853 h 4565805"/>
              <a:gd name="connsiteX19" fmla="*/ 3766634 w 6436732"/>
              <a:gd name="connsiteY19" fmla="*/ 3487853 h 4565805"/>
              <a:gd name="connsiteX20" fmla="*/ 3723268 w 6436732"/>
              <a:gd name="connsiteY20" fmla="*/ 3487853 h 4565805"/>
              <a:gd name="connsiteX21" fmla="*/ 3710878 w 6436732"/>
              <a:gd name="connsiteY21" fmla="*/ 3370146 h 4565805"/>
              <a:gd name="connsiteX22" fmla="*/ 3648927 w 6436732"/>
              <a:gd name="connsiteY22" fmla="*/ 3370146 h 4565805"/>
              <a:gd name="connsiteX23" fmla="*/ 3648927 w 6436732"/>
              <a:gd name="connsiteY23" fmla="*/ 3271024 h 4565805"/>
              <a:gd name="connsiteX24" fmla="*/ 3556000 w 6436732"/>
              <a:gd name="connsiteY24" fmla="*/ 3271024 h 4565805"/>
              <a:gd name="connsiteX25" fmla="*/ 3549805 w 6436732"/>
              <a:gd name="connsiteY25" fmla="*/ 3190488 h 4565805"/>
              <a:gd name="connsiteX26" fmla="*/ 3345366 w 6436732"/>
              <a:gd name="connsiteY26" fmla="*/ 3190488 h 4565805"/>
              <a:gd name="connsiteX27" fmla="*/ 3339171 w 6436732"/>
              <a:gd name="connsiteY27" fmla="*/ 3085171 h 4565805"/>
              <a:gd name="connsiteX28" fmla="*/ 3240049 w 6436732"/>
              <a:gd name="connsiteY28" fmla="*/ 3091366 h 4565805"/>
              <a:gd name="connsiteX29" fmla="*/ 3227658 w 6436732"/>
              <a:gd name="connsiteY29" fmla="*/ 3023219 h 4565805"/>
              <a:gd name="connsiteX30" fmla="*/ 3029415 w 6436732"/>
              <a:gd name="connsiteY30" fmla="*/ 3023219 h 4565805"/>
              <a:gd name="connsiteX31" fmla="*/ 3023219 w 6436732"/>
              <a:gd name="connsiteY31" fmla="*/ 2948878 h 4565805"/>
              <a:gd name="connsiteX32" fmla="*/ 2484244 w 6436732"/>
              <a:gd name="connsiteY32" fmla="*/ 2942683 h 4565805"/>
              <a:gd name="connsiteX33" fmla="*/ 2447073 w 6436732"/>
              <a:gd name="connsiteY33" fmla="*/ 2855951 h 4565805"/>
              <a:gd name="connsiteX34" fmla="*/ 2447073 w 6436732"/>
              <a:gd name="connsiteY34" fmla="*/ 2670097 h 4565805"/>
              <a:gd name="connsiteX35" fmla="*/ 2174488 w 6436732"/>
              <a:gd name="connsiteY35" fmla="*/ 2670097 h 4565805"/>
              <a:gd name="connsiteX36" fmla="*/ 2174488 w 6436732"/>
              <a:gd name="connsiteY36" fmla="*/ 2595756 h 4565805"/>
              <a:gd name="connsiteX37" fmla="*/ 1939073 w 6436732"/>
              <a:gd name="connsiteY37" fmla="*/ 2601951 h 4565805"/>
              <a:gd name="connsiteX38" fmla="*/ 1914293 w 6436732"/>
              <a:gd name="connsiteY38" fmla="*/ 2286000 h 4565805"/>
              <a:gd name="connsiteX39" fmla="*/ 1734634 w 6436732"/>
              <a:gd name="connsiteY39" fmla="*/ 2286000 h 4565805"/>
              <a:gd name="connsiteX40" fmla="*/ 1728439 w 6436732"/>
              <a:gd name="connsiteY40" fmla="*/ 2069171 h 4565805"/>
              <a:gd name="connsiteX41" fmla="*/ 1610732 w 6436732"/>
              <a:gd name="connsiteY41" fmla="*/ 2069171 h 4565805"/>
              <a:gd name="connsiteX42" fmla="*/ 1567366 w 6436732"/>
              <a:gd name="connsiteY42" fmla="*/ 1883317 h 4565805"/>
              <a:gd name="connsiteX43" fmla="*/ 1573561 w 6436732"/>
              <a:gd name="connsiteY43" fmla="*/ 1747024 h 4565805"/>
              <a:gd name="connsiteX44" fmla="*/ 1418683 w 6436732"/>
              <a:gd name="connsiteY44" fmla="*/ 1740829 h 4565805"/>
              <a:gd name="connsiteX45" fmla="*/ 1418683 w 6436732"/>
              <a:gd name="connsiteY45" fmla="*/ 1641707 h 4565805"/>
              <a:gd name="connsiteX46" fmla="*/ 1263805 w 6436732"/>
              <a:gd name="connsiteY46" fmla="*/ 1641707 h 4565805"/>
              <a:gd name="connsiteX47" fmla="*/ 1257610 w 6436732"/>
              <a:gd name="connsiteY47" fmla="*/ 1387707 h 4565805"/>
              <a:gd name="connsiteX48" fmla="*/ 1214244 w 6436732"/>
              <a:gd name="connsiteY48" fmla="*/ 1164683 h 4565805"/>
              <a:gd name="connsiteX49" fmla="*/ 1053171 w 6436732"/>
              <a:gd name="connsiteY49" fmla="*/ 1164683 h 4565805"/>
              <a:gd name="connsiteX50" fmla="*/ 1053171 w 6436732"/>
              <a:gd name="connsiteY50" fmla="*/ 1059366 h 4565805"/>
              <a:gd name="connsiteX51" fmla="*/ 792976 w 6436732"/>
              <a:gd name="connsiteY51" fmla="*/ 1046975 h 4565805"/>
              <a:gd name="connsiteX52" fmla="*/ 675268 w 6436732"/>
              <a:gd name="connsiteY52" fmla="*/ 687658 h 4565805"/>
              <a:gd name="connsiteX53" fmla="*/ 607122 w 6436732"/>
              <a:gd name="connsiteY53" fmla="*/ 600927 h 4565805"/>
              <a:gd name="connsiteX54" fmla="*/ 594732 w 6436732"/>
              <a:gd name="connsiteY54" fmla="*/ 501805 h 4565805"/>
              <a:gd name="connsiteX55" fmla="*/ 452244 w 6436732"/>
              <a:gd name="connsiteY55" fmla="*/ 501805 h 4565805"/>
              <a:gd name="connsiteX56" fmla="*/ 452244 w 6436732"/>
              <a:gd name="connsiteY56" fmla="*/ 328341 h 4565805"/>
              <a:gd name="connsiteX57" fmla="*/ 408878 w 6436732"/>
              <a:gd name="connsiteY57" fmla="*/ 260195 h 4565805"/>
              <a:gd name="connsiteX58" fmla="*/ 334536 w 6436732"/>
              <a:gd name="connsiteY58" fmla="*/ 254000 h 4565805"/>
              <a:gd name="connsiteX59" fmla="*/ 328341 w 6436732"/>
              <a:gd name="connsiteY59" fmla="*/ 154878 h 4565805"/>
              <a:gd name="connsiteX60" fmla="*/ 130097 w 6436732"/>
              <a:gd name="connsiteY60" fmla="*/ 154878 h 4565805"/>
              <a:gd name="connsiteX61" fmla="*/ 123902 w 6436732"/>
              <a:gd name="connsiteY61" fmla="*/ 0 h 4565805"/>
              <a:gd name="connsiteX62" fmla="*/ 0 w 6436732"/>
              <a:gd name="connsiteY62" fmla="*/ 0 h 4565805"/>
              <a:gd name="connsiteX0" fmla="*/ 6436732 w 6436732"/>
              <a:gd name="connsiteY0" fmla="*/ 4559610 h 4565805"/>
              <a:gd name="connsiteX1" fmla="*/ 5408341 w 6436732"/>
              <a:gd name="connsiteY1" fmla="*/ 4565805 h 4565805"/>
              <a:gd name="connsiteX2" fmla="*/ 5377366 w 6436732"/>
              <a:gd name="connsiteY2" fmla="*/ 4379951 h 4565805"/>
              <a:gd name="connsiteX3" fmla="*/ 4875561 w 6436732"/>
              <a:gd name="connsiteY3" fmla="*/ 4373756 h 4565805"/>
              <a:gd name="connsiteX4" fmla="*/ 4875561 w 6436732"/>
              <a:gd name="connsiteY4" fmla="*/ 4373756 h 4565805"/>
              <a:gd name="connsiteX5" fmla="*/ 4838390 w 6436732"/>
              <a:gd name="connsiteY5" fmla="*/ 4318000 h 4565805"/>
              <a:gd name="connsiteX6" fmla="*/ 4559610 w 6436732"/>
              <a:gd name="connsiteY6" fmla="*/ 4318000 h 4565805"/>
              <a:gd name="connsiteX7" fmla="*/ 4553415 w 6436732"/>
              <a:gd name="connsiteY7" fmla="*/ 4225073 h 4565805"/>
              <a:gd name="connsiteX8" fmla="*/ 4472878 w 6436732"/>
              <a:gd name="connsiteY8" fmla="*/ 4225073 h 4565805"/>
              <a:gd name="connsiteX9" fmla="*/ 4472878 w 6436732"/>
              <a:gd name="connsiteY9" fmla="*/ 4088780 h 4565805"/>
              <a:gd name="connsiteX10" fmla="*/ 3971073 w 6436732"/>
              <a:gd name="connsiteY10" fmla="*/ 4088780 h 4565805"/>
              <a:gd name="connsiteX11" fmla="*/ 3971073 w 6436732"/>
              <a:gd name="connsiteY11" fmla="*/ 3915317 h 4565805"/>
              <a:gd name="connsiteX12" fmla="*/ 3902927 w 6436732"/>
              <a:gd name="connsiteY12" fmla="*/ 3915317 h 4565805"/>
              <a:gd name="connsiteX13" fmla="*/ 3902927 w 6436732"/>
              <a:gd name="connsiteY13" fmla="*/ 3803805 h 4565805"/>
              <a:gd name="connsiteX14" fmla="*/ 3828585 w 6436732"/>
              <a:gd name="connsiteY14" fmla="*/ 3810000 h 4565805"/>
              <a:gd name="connsiteX15" fmla="*/ 3797610 w 6436732"/>
              <a:gd name="connsiteY15" fmla="*/ 3630341 h 4565805"/>
              <a:gd name="connsiteX16" fmla="*/ 3766634 w 6436732"/>
              <a:gd name="connsiteY16" fmla="*/ 3487853 h 4565805"/>
              <a:gd name="connsiteX17" fmla="*/ 3766634 w 6436732"/>
              <a:gd name="connsiteY17" fmla="*/ 3487853 h 4565805"/>
              <a:gd name="connsiteX18" fmla="*/ 3766634 w 6436732"/>
              <a:gd name="connsiteY18" fmla="*/ 3487853 h 4565805"/>
              <a:gd name="connsiteX19" fmla="*/ 3766634 w 6436732"/>
              <a:gd name="connsiteY19" fmla="*/ 3487853 h 4565805"/>
              <a:gd name="connsiteX20" fmla="*/ 3723268 w 6436732"/>
              <a:gd name="connsiteY20" fmla="*/ 3487853 h 4565805"/>
              <a:gd name="connsiteX21" fmla="*/ 3710878 w 6436732"/>
              <a:gd name="connsiteY21" fmla="*/ 3370146 h 4565805"/>
              <a:gd name="connsiteX22" fmla="*/ 3648927 w 6436732"/>
              <a:gd name="connsiteY22" fmla="*/ 3370146 h 4565805"/>
              <a:gd name="connsiteX23" fmla="*/ 3648927 w 6436732"/>
              <a:gd name="connsiteY23" fmla="*/ 3271024 h 4565805"/>
              <a:gd name="connsiteX24" fmla="*/ 3556000 w 6436732"/>
              <a:gd name="connsiteY24" fmla="*/ 3271024 h 4565805"/>
              <a:gd name="connsiteX25" fmla="*/ 3549805 w 6436732"/>
              <a:gd name="connsiteY25" fmla="*/ 3190488 h 4565805"/>
              <a:gd name="connsiteX26" fmla="*/ 3345366 w 6436732"/>
              <a:gd name="connsiteY26" fmla="*/ 3190488 h 4565805"/>
              <a:gd name="connsiteX27" fmla="*/ 3339171 w 6436732"/>
              <a:gd name="connsiteY27" fmla="*/ 3085171 h 4565805"/>
              <a:gd name="connsiteX28" fmla="*/ 3240049 w 6436732"/>
              <a:gd name="connsiteY28" fmla="*/ 3091366 h 4565805"/>
              <a:gd name="connsiteX29" fmla="*/ 3227658 w 6436732"/>
              <a:gd name="connsiteY29" fmla="*/ 3023219 h 4565805"/>
              <a:gd name="connsiteX30" fmla="*/ 3029415 w 6436732"/>
              <a:gd name="connsiteY30" fmla="*/ 3023219 h 4565805"/>
              <a:gd name="connsiteX31" fmla="*/ 3023219 w 6436732"/>
              <a:gd name="connsiteY31" fmla="*/ 2948878 h 4565805"/>
              <a:gd name="connsiteX32" fmla="*/ 2484244 w 6436732"/>
              <a:gd name="connsiteY32" fmla="*/ 2942683 h 4565805"/>
              <a:gd name="connsiteX33" fmla="*/ 2447073 w 6436732"/>
              <a:gd name="connsiteY33" fmla="*/ 2855951 h 4565805"/>
              <a:gd name="connsiteX34" fmla="*/ 2447073 w 6436732"/>
              <a:gd name="connsiteY34" fmla="*/ 2670097 h 4565805"/>
              <a:gd name="connsiteX35" fmla="*/ 2174488 w 6436732"/>
              <a:gd name="connsiteY35" fmla="*/ 2670097 h 4565805"/>
              <a:gd name="connsiteX36" fmla="*/ 2174488 w 6436732"/>
              <a:gd name="connsiteY36" fmla="*/ 2595756 h 4565805"/>
              <a:gd name="connsiteX37" fmla="*/ 1939073 w 6436732"/>
              <a:gd name="connsiteY37" fmla="*/ 2601951 h 4565805"/>
              <a:gd name="connsiteX38" fmla="*/ 1914293 w 6436732"/>
              <a:gd name="connsiteY38" fmla="*/ 2286000 h 4565805"/>
              <a:gd name="connsiteX39" fmla="*/ 1734634 w 6436732"/>
              <a:gd name="connsiteY39" fmla="*/ 2286000 h 4565805"/>
              <a:gd name="connsiteX40" fmla="*/ 1728439 w 6436732"/>
              <a:gd name="connsiteY40" fmla="*/ 2069171 h 4565805"/>
              <a:gd name="connsiteX41" fmla="*/ 1610732 w 6436732"/>
              <a:gd name="connsiteY41" fmla="*/ 2069171 h 4565805"/>
              <a:gd name="connsiteX42" fmla="*/ 1585951 w 6436732"/>
              <a:gd name="connsiteY42" fmla="*/ 1883317 h 4565805"/>
              <a:gd name="connsiteX43" fmla="*/ 1567366 w 6436732"/>
              <a:gd name="connsiteY43" fmla="*/ 1883317 h 4565805"/>
              <a:gd name="connsiteX44" fmla="*/ 1573561 w 6436732"/>
              <a:gd name="connsiteY44" fmla="*/ 1747024 h 4565805"/>
              <a:gd name="connsiteX45" fmla="*/ 1418683 w 6436732"/>
              <a:gd name="connsiteY45" fmla="*/ 1740829 h 4565805"/>
              <a:gd name="connsiteX46" fmla="*/ 1418683 w 6436732"/>
              <a:gd name="connsiteY46" fmla="*/ 1641707 h 4565805"/>
              <a:gd name="connsiteX47" fmla="*/ 1263805 w 6436732"/>
              <a:gd name="connsiteY47" fmla="*/ 1641707 h 4565805"/>
              <a:gd name="connsiteX48" fmla="*/ 1257610 w 6436732"/>
              <a:gd name="connsiteY48" fmla="*/ 1387707 h 4565805"/>
              <a:gd name="connsiteX49" fmla="*/ 1214244 w 6436732"/>
              <a:gd name="connsiteY49" fmla="*/ 1164683 h 4565805"/>
              <a:gd name="connsiteX50" fmla="*/ 1053171 w 6436732"/>
              <a:gd name="connsiteY50" fmla="*/ 1164683 h 4565805"/>
              <a:gd name="connsiteX51" fmla="*/ 1053171 w 6436732"/>
              <a:gd name="connsiteY51" fmla="*/ 1059366 h 4565805"/>
              <a:gd name="connsiteX52" fmla="*/ 792976 w 6436732"/>
              <a:gd name="connsiteY52" fmla="*/ 1046975 h 4565805"/>
              <a:gd name="connsiteX53" fmla="*/ 675268 w 6436732"/>
              <a:gd name="connsiteY53" fmla="*/ 687658 h 4565805"/>
              <a:gd name="connsiteX54" fmla="*/ 607122 w 6436732"/>
              <a:gd name="connsiteY54" fmla="*/ 600927 h 4565805"/>
              <a:gd name="connsiteX55" fmla="*/ 594732 w 6436732"/>
              <a:gd name="connsiteY55" fmla="*/ 501805 h 4565805"/>
              <a:gd name="connsiteX56" fmla="*/ 452244 w 6436732"/>
              <a:gd name="connsiteY56" fmla="*/ 501805 h 4565805"/>
              <a:gd name="connsiteX57" fmla="*/ 452244 w 6436732"/>
              <a:gd name="connsiteY57" fmla="*/ 328341 h 4565805"/>
              <a:gd name="connsiteX58" fmla="*/ 408878 w 6436732"/>
              <a:gd name="connsiteY58" fmla="*/ 260195 h 4565805"/>
              <a:gd name="connsiteX59" fmla="*/ 334536 w 6436732"/>
              <a:gd name="connsiteY59" fmla="*/ 254000 h 4565805"/>
              <a:gd name="connsiteX60" fmla="*/ 328341 w 6436732"/>
              <a:gd name="connsiteY60" fmla="*/ 154878 h 4565805"/>
              <a:gd name="connsiteX61" fmla="*/ 130097 w 6436732"/>
              <a:gd name="connsiteY61" fmla="*/ 154878 h 4565805"/>
              <a:gd name="connsiteX62" fmla="*/ 123902 w 6436732"/>
              <a:gd name="connsiteY62" fmla="*/ 0 h 4565805"/>
              <a:gd name="connsiteX63" fmla="*/ 0 w 6436732"/>
              <a:gd name="connsiteY63" fmla="*/ 0 h 4565805"/>
              <a:gd name="connsiteX0" fmla="*/ 6436732 w 6436732"/>
              <a:gd name="connsiteY0" fmla="*/ 4559610 h 4565805"/>
              <a:gd name="connsiteX1" fmla="*/ 5408341 w 6436732"/>
              <a:gd name="connsiteY1" fmla="*/ 4565805 h 4565805"/>
              <a:gd name="connsiteX2" fmla="*/ 5377366 w 6436732"/>
              <a:gd name="connsiteY2" fmla="*/ 4379951 h 4565805"/>
              <a:gd name="connsiteX3" fmla="*/ 4875561 w 6436732"/>
              <a:gd name="connsiteY3" fmla="*/ 4373756 h 4565805"/>
              <a:gd name="connsiteX4" fmla="*/ 4875561 w 6436732"/>
              <a:gd name="connsiteY4" fmla="*/ 4373756 h 4565805"/>
              <a:gd name="connsiteX5" fmla="*/ 4838390 w 6436732"/>
              <a:gd name="connsiteY5" fmla="*/ 4318000 h 4565805"/>
              <a:gd name="connsiteX6" fmla="*/ 4559610 w 6436732"/>
              <a:gd name="connsiteY6" fmla="*/ 4318000 h 4565805"/>
              <a:gd name="connsiteX7" fmla="*/ 4553415 w 6436732"/>
              <a:gd name="connsiteY7" fmla="*/ 4225073 h 4565805"/>
              <a:gd name="connsiteX8" fmla="*/ 4472878 w 6436732"/>
              <a:gd name="connsiteY8" fmla="*/ 4225073 h 4565805"/>
              <a:gd name="connsiteX9" fmla="*/ 4472878 w 6436732"/>
              <a:gd name="connsiteY9" fmla="*/ 4088780 h 4565805"/>
              <a:gd name="connsiteX10" fmla="*/ 3971073 w 6436732"/>
              <a:gd name="connsiteY10" fmla="*/ 4088780 h 4565805"/>
              <a:gd name="connsiteX11" fmla="*/ 3971073 w 6436732"/>
              <a:gd name="connsiteY11" fmla="*/ 3915317 h 4565805"/>
              <a:gd name="connsiteX12" fmla="*/ 3902927 w 6436732"/>
              <a:gd name="connsiteY12" fmla="*/ 3915317 h 4565805"/>
              <a:gd name="connsiteX13" fmla="*/ 3902927 w 6436732"/>
              <a:gd name="connsiteY13" fmla="*/ 3803805 h 4565805"/>
              <a:gd name="connsiteX14" fmla="*/ 3828585 w 6436732"/>
              <a:gd name="connsiteY14" fmla="*/ 3810000 h 4565805"/>
              <a:gd name="connsiteX15" fmla="*/ 3797610 w 6436732"/>
              <a:gd name="connsiteY15" fmla="*/ 3630341 h 4565805"/>
              <a:gd name="connsiteX16" fmla="*/ 3766634 w 6436732"/>
              <a:gd name="connsiteY16" fmla="*/ 3487853 h 4565805"/>
              <a:gd name="connsiteX17" fmla="*/ 3766634 w 6436732"/>
              <a:gd name="connsiteY17" fmla="*/ 3487853 h 4565805"/>
              <a:gd name="connsiteX18" fmla="*/ 3766634 w 6436732"/>
              <a:gd name="connsiteY18" fmla="*/ 3487853 h 4565805"/>
              <a:gd name="connsiteX19" fmla="*/ 3766634 w 6436732"/>
              <a:gd name="connsiteY19" fmla="*/ 3487853 h 4565805"/>
              <a:gd name="connsiteX20" fmla="*/ 3723268 w 6436732"/>
              <a:gd name="connsiteY20" fmla="*/ 3487853 h 4565805"/>
              <a:gd name="connsiteX21" fmla="*/ 3710878 w 6436732"/>
              <a:gd name="connsiteY21" fmla="*/ 3370146 h 4565805"/>
              <a:gd name="connsiteX22" fmla="*/ 3648927 w 6436732"/>
              <a:gd name="connsiteY22" fmla="*/ 3370146 h 4565805"/>
              <a:gd name="connsiteX23" fmla="*/ 3648927 w 6436732"/>
              <a:gd name="connsiteY23" fmla="*/ 3271024 h 4565805"/>
              <a:gd name="connsiteX24" fmla="*/ 3556000 w 6436732"/>
              <a:gd name="connsiteY24" fmla="*/ 3271024 h 4565805"/>
              <a:gd name="connsiteX25" fmla="*/ 3549805 w 6436732"/>
              <a:gd name="connsiteY25" fmla="*/ 3190488 h 4565805"/>
              <a:gd name="connsiteX26" fmla="*/ 3345366 w 6436732"/>
              <a:gd name="connsiteY26" fmla="*/ 3190488 h 4565805"/>
              <a:gd name="connsiteX27" fmla="*/ 3339171 w 6436732"/>
              <a:gd name="connsiteY27" fmla="*/ 3085171 h 4565805"/>
              <a:gd name="connsiteX28" fmla="*/ 3240049 w 6436732"/>
              <a:gd name="connsiteY28" fmla="*/ 3091366 h 4565805"/>
              <a:gd name="connsiteX29" fmla="*/ 3227658 w 6436732"/>
              <a:gd name="connsiteY29" fmla="*/ 3023219 h 4565805"/>
              <a:gd name="connsiteX30" fmla="*/ 3029415 w 6436732"/>
              <a:gd name="connsiteY30" fmla="*/ 3023219 h 4565805"/>
              <a:gd name="connsiteX31" fmla="*/ 3023219 w 6436732"/>
              <a:gd name="connsiteY31" fmla="*/ 2948878 h 4565805"/>
              <a:gd name="connsiteX32" fmla="*/ 2484244 w 6436732"/>
              <a:gd name="connsiteY32" fmla="*/ 2942683 h 4565805"/>
              <a:gd name="connsiteX33" fmla="*/ 2447073 w 6436732"/>
              <a:gd name="connsiteY33" fmla="*/ 2855951 h 4565805"/>
              <a:gd name="connsiteX34" fmla="*/ 2447073 w 6436732"/>
              <a:gd name="connsiteY34" fmla="*/ 2670097 h 4565805"/>
              <a:gd name="connsiteX35" fmla="*/ 2174488 w 6436732"/>
              <a:gd name="connsiteY35" fmla="*/ 2670097 h 4565805"/>
              <a:gd name="connsiteX36" fmla="*/ 2174488 w 6436732"/>
              <a:gd name="connsiteY36" fmla="*/ 2595756 h 4565805"/>
              <a:gd name="connsiteX37" fmla="*/ 1939073 w 6436732"/>
              <a:gd name="connsiteY37" fmla="*/ 2601951 h 4565805"/>
              <a:gd name="connsiteX38" fmla="*/ 1914293 w 6436732"/>
              <a:gd name="connsiteY38" fmla="*/ 2286000 h 4565805"/>
              <a:gd name="connsiteX39" fmla="*/ 1734634 w 6436732"/>
              <a:gd name="connsiteY39" fmla="*/ 2286000 h 4565805"/>
              <a:gd name="connsiteX40" fmla="*/ 1728439 w 6436732"/>
              <a:gd name="connsiteY40" fmla="*/ 2069171 h 4565805"/>
              <a:gd name="connsiteX41" fmla="*/ 1610732 w 6436732"/>
              <a:gd name="connsiteY41" fmla="*/ 2069171 h 4565805"/>
              <a:gd name="connsiteX42" fmla="*/ 1585951 w 6436732"/>
              <a:gd name="connsiteY42" fmla="*/ 1883317 h 4565805"/>
              <a:gd name="connsiteX43" fmla="*/ 1567366 w 6436732"/>
              <a:gd name="connsiteY43" fmla="*/ 1883317 h 4565805"/>
              <a:gd name="connsiteX44" fmla="*/ 1573561 w 6436732"/>
              <a:gd name="connsiteY44" fmla="*/ 1747024 h 4565805"/>
              <a:gd name="connsiteX45" fmla="*/ 1418683 w 6436732"/>
              <a:gd name="connsiteY45" fmla="*/ 1740829 h 4565805"/>
              <a:gd name="connsiteX46" fmla="*/ 1418683 w 6436732"/>
              <a:gd name="connsiteY46" fmla="*/ 1641707 h 4565805"/>
              <a:gd name="connsiteX47" fmla="*/ 1263805 w 6436732"/>
              <a:gd name="connsiteY47" fmla="*/ 1641707 h 4565805"/>
              <a:gd name="connsiteX48" fmla="*/ 1257610 w 6436732"/>
              <a:gd name="connsiteY48" fmla="*/ 1387707 h 4565805"/>
              <a:gd name="connsiteX49" fmla="*/ 1214244 w 6436732"/>
              <a:gd name="connsiteY49" fmla="*/ 1164683 h 4565805"/>
              <a:gd name="connsiteX50" fmla="*/ 1053171 w 6436732"/>
              <a:gd name="connsiteY50" fmla="*/ 1164683 h 4565805"/>
              <a:gd name="connsiteX51" fmla="*/ 1053171 w 6436732"/>
              <a:gd name="connsiteY51" fmla="*/ 1059366 h 4565805"/>
              <a:gd name="connsiteX52" fmla="*/ 792976 w 6436732"/>
              <a:gd name="connsiteY52" fmla="*/ 1046975 h 4565805"/>
              <a:gd name="connsiteX53" fmla="*/ 675268 w 6436732"/>
              <a:gd name="connsiteY53" fmla="*/ 687658 h 4565805"/>
              <a:gd name="connsiteX54" fmla="*/ 607122 w 6436732"/>
              <a:gd name="connsiteY54" fmla="*/ 600927 h 4565805"/>
              <a:gd name="connsiteX55" fmla="*/ 594732 w 6436732"/>
              <a:gd name="connsiteY55" fmla="*/ 501805 h 4565805"/>
              <a:gd name="connsiteX56" fmla="*/ 452244 w 6436732"/>
              <a:gd name="connsiteY56" fmla="*/ 501805 h 4565805"/>
              <a:gd name="connsiteX57" fmla="*/ 452244 w 6436732"/>
              <a:gd name="connsiteY57" fmla="*/ 328341 h 4565805"/>
              <a:gd name="connsiteX58" fmla="*/ 408878 w 6436732"/>
              <a:gd name="connsiteY58" fmla="*/ 260195 h 4565805"/>
              <a:gd name="connsiteX59" fmla="*/ 334536 w 6436732"/>
              <a:gd name="connsiteY59" fmla="*/ 254000 h 4565805"/>
              <a:gd name="connsiteX60" fmla="*/ 328341 w 6436732"/>
              <a:gd name="connsiteY60" fmla="*/ 154878 h 4565805"/>
              <a:gd name="connsiteX61" fmla="*/ 130097 w 6436732"/>
              <a:gd name="connsiteY61" fmla="*/ 154878 h 4565805"/>
              <a:gd name="connsiteX62" fmla="*/ 123902 w 6436732"/>
              <a:gd name="connsiteY62" fmla="*/ 0 h 4565805"/>
              <a:gd name="connsiteX63" fmla="*/ 0 w 6436732"/>
              <a:gd name="connsiteY63" fmla="*/ 0 h 4565805"/>
              <a:gd name="connsiteX0" fmla="*/ 6436732 w 6436732"/>
              <a:gd name="connsiteY0" fmla="*/ 4559610 h 4565805"/>
              <a:gd name="connsiteX1" fmla="*/ 5408341 w 6436732"/>
              <a:gd name="connsiteY1" fmla="*/ 4565805 h 4565805"/>
              <a:gd name="connsiteX2" fmla="*/ 5377366 w 6436732"/>
              <a:gd name="connsiteY2" fmla="*/ 4379951 h 4565805"/>
              <a:gd name="connsiteX3" fmla="*/ 4875561 w 6436732"/>
              <a:gd name="connsiteY3" fmla="*/ 4373756 h 4565805"/>
              <a:gd name="connsiteX4" fmla="*/ 4875561 w 6436732"/>
              <a:gd name="connsiteY4" fmla="*/ 4373756 h 4565805"/>
              <a:gd name="connsiteX5" fmla="*/ 4838390 w 6436732"/>
              <a:gd name="connsiteY5" fmla="*/ 4318000 h 4565805"/>
              <a:gd name="connsiteX6" fmla="*/ 4559610 w 6436732"/>
              <a:gd name="connsiteY6" fmla="*/ 4318000 h 4565805"/>
              <a:gd name="connsiteX7" fmla="*/ 4553415 w 6436732"/>
              <a:gd name="connsiteY7" fmla="*/ 4225073 h 4565805"/>
              <a:gd name="connsiteX8" fmla="*/ 4472878 w 6436732"/>
              <a:gd name="connsiteY8" fmla="*/ 4225073 h 4565805"/>
              <a:gd name="connsiteX9" fmla="*/ 4472878 w 6436732"/>
              <a:gd name="connsiteY9" fmla="*/ 4088780 h 4565805"/>
              <a:gd name="connsiteX10" fmla="*/ 3971073 w 6436732"/>
              <a:gd name="connsiteY10" fmla="*/ 4088780 h 4565805"/>
              <a:gd name="connsiteX11" fmla="*/ 3971073 w 6436732"/>
              <a:gd name="connsiteY11" fmla="*/ 3915317 h 4565805"/>
              <a:gd name="connsiteX12" fmla="*/ 3902927 w 6436732"/>
              <a:gd name="connsiteY12" fmla="*/ 3915317 h 4565805"/>
              <a:gd name="connsiteX13" fmla="*/ 3902927 w 6436732"/>
              <a:gd name="connsiteY13" fmla="*/ 3803805 h 4565805"/>
              <a:gd name="connsiteX14" fmla="*/ 3828585 w 6436732"/>
              <a:gd name="connsiteY14" fmla="*/ 3810000 h 4565805"/>
              <a:gd name="connsiteX15" fmla="*/ 3797610 w 6436732"/>
              <a:gd name="connsiteY15" fmla="*/ 3630341 h 4565805"/>
              <a:gd name="connsiteX16" fmla="*/ 3766634 w 6436732"/>
              <a:gd name="connsiteY16" fmla="*/ 3487853 h 4565805"/>
              <a:gd name="connsiteX17" fmla="*/ 3766634 w 6436732"/>
              <a:gd name="connsiteY17" fmla="*/ 3487853 h 4565805"/>
              <a:gd name="connsiteX18" fmla="*/ 3766634 w 6436732"/>
              <a:gd name="connsiteY18" fmla="*/ 3487853 h 4565805"/>
              <a:gd name="connsiteX19" fmla="*/ 3766634 w 6436732"/>
              <a:gd name="connsiteY19" fmla="*/ 3487853 h 4565805"/>
              <a:gd name="connsiteX20" fmla="*/ 3723268 w 6436732"/>
              <a:gd name="connsiteY20" fmla="*/ 3487853 h 4565805"/>
              <a:gd name="connsiteX21" fmla="*/ 3710878 w 6436732"/>
              <a:gd name="connsiteY21" fmla="*/ 3370146 h 4565805"/>
              <a:gd name="connsiteX22" fmla="*/ 3648927 w 6436732"/>
              <a:gd name="connsiteY22" fmla="*/ 3370146 h 4565805"/>
              <a:gd name="connsiteX23" fmla="*/ 3648927 w 6436732"/>
              <a:gd name="connsiteY23" fmla="*/ 3271024 h 4565805"/>
              <a:gd name="connsiteX24" fmla="*/ 3556000 w 6436732"/>
              <a:gd name="connsiteY24" fmla="*/ 3271024 h 4565805"/>
              <a:gd name="connsiteX25" fmla="*/ 3549805 w 6436732"/>
              <a:gd name="connsiteY25" fmla="*/ 3190488 h 4565805"/>
              <a:gd name="connsiteX26" fmla="*/ 3345366 w 6436732"/>
              <a:gd name="connsiteY26" fmla="*/ 3190488 h 4565805"/>
              <a:gd name="connsiteX27" fmla="*/ 3339171 w 6436732"/>
              <a:gd name="connsiteY27" fmla="*/ 3085171 h 4565805"/>
              <a:gd name="connsiteX28" fmla="*/ 3240049 w 6436732"/>
              <a:gd name="connsiteY28" fmla="*/ 3091366 h 4565805"/>
              <a:gd name="connsiteX29" fmla="*/ 3227658 w 6436732"/>
              <a:gd name="connsiteY29" fmla="*/ 3023219 h 4565805"/>
              <a:gd name="connsiteX30" fmla="*/ 3029415 w 6436732"/>
              <a:gd name="connsiteY30" fmla="*/ 3023219 h 4565805"/>
              <a:gd name="connsiteX31" fmla="*/ 3023219 w 6436732"/>
              <a:gd name="connsiteY31" fmla="*/ 2948878 h 4565805"/>
              <a:gd name="connsiteX32" fmla="*/ 2484244 w 6436732"/>
              <a:gd name="connsiteY32" fmla="*/ 2942683 h 4565805"/>
              <a:gd name="connsiteX33" fmla="*/ 2447073 w 6436732"/>
              <a:gd name="connsiteY33" fmla="*/ 2855951 h 4565805"/>
              <a:gd name="connsiteX34" fmla="*/ 2447073 w 6436732"/>
              <a:gd name="connsiteY34" fmla="*/ 2670097 h 4565805"/>
              <a:gd name="connsiteX35" fmla="*/ 2174488 w 6436732"/>
              <a:gd name="connsiteY35" fmla="*/ 2670097 h 4565805"/>
              <a:gd name="connsiteX36" fmla="*/ 2174488 w 6436732"/>
              <a:gd name="connsiteY36" fmla="*/ 2595756 h 4565805"/>
              <a:gd name="connsiteX37" fmla="*/ 1939073 w 6436732"/>
              <a:gd name="connsiteY37" fmla="*/ 2601951 h 4565805"/>
              <a:gd name="connsiteX38" fmla="*/ 1914293 w 6436732"/>
              <a:gd name="connsiteY38" fmla="*/ 2286000 h 4565805"/>
              <a:gd name="connsiteX39" fmla="*/ 1734634 w 6436732"/>
              <a:gd name="connsiteY39" fmla="*/ 2286000 h 4565805"/>
              <a:gd name="connsiteX40" fmla="*/ 1728439 w 6436732"/>
              <a:gd name="connsiteY40" fmla="*/ 2069171 h 4565805"/>
              <a:gd name="connsiteX41" fmla="*/ 1610732 w 6436732"/>
              <a:gd name="connsiteY41" fmla="*/ 2069171 h 4565805"/>
              <a:gd name="connsiteX42" fmla="*/ 1585951 w 6436732"/>
              <a:gd name="connsiteY42" fmla="*/ 1883317 h 4565805"/>
              <a:gd name="connsiteX43" fmla="*/ 1567366 w 6436732"/>
              <a:gd name="connsiteY43" fmla="*/ 1883317 h 4565805"/>
              <a:gd name="connsiteX44" fmla="*/ 1573561 w 6436732"/>
              <a:gd name="connsiteY44" fmla="*/ 1747024 h 4565805"/>
              <a:gd name="connsiteX45" fmla="*/ 1418683 w 6436732"/>
              <a:gd name="connsiteY45" fmla="*/ 1740829 h 4565805"/>
              <a:gd name="connsiteX46" fmla="*/ 1418683 w 6436732"/>
              <a:gd name="connsiteY46" fmla="*/ 1641707 h 4565805"/>
              <a:gd name="connsiteX47" fmla="*/ 1263805 w 6436732"/>
              <a:gd name="connsiteY47" fmla="*/ 1641707 h 4565805"/>
              <a:gd name="connsiteX48" fmla="*/ 1257610 w 6436732"/>
              <a:gd name="connsiteY48" fmla="*/ 1387707 h 4565805"/>
              <a:gd name="connsiteX49" fmla="*/ 1214244 w 6436732"/>
              <a:gd name="connsiteY49" fmla="*/ 1164683 h 4565805"/>
              <a:gd name="connsiteX50" fmla="*/ 1053171 w 6436732"/>
              <a:gd name="connsiteY50" fmla="*/ 1164683 h 4565805"/>
              <a:gd name="connsiteX51" fmla="*/ 1053171 w 6436732"/>
              <a:gd name="connsiteY51" fmla="*/ 1059366 h 4565805"/>
              <a:gd name="connsiteX52" fmla="*/ 792976 w 6436732"/>
              <a:gd name="connsiteY52" fmla="*/ 1046975 h 4565805"/>
              <a:gd name="connsiteX53" fmla="*/ 675268 w 6436732"/>
              <a:gd name="connsiteY53" fmla="*/ 687658 h 4565805"/>
              <a:gd name="connsiteX54" fmla="*/ 607122 w 6436732"/>
              <a:gd name="connsiteY54" fmla="*/ 600927 h 4565805"/>
              <a:gd name="connsiteX55" fmla="*/ 594732 w 6436732"/>
              <a:gd name="connsiteY55" fmla="*/ 501805 h 4565805"/>
              <a:gd name="connsiteX56" fmla="*/ 452244 w 6436732"/>
              <a:gd name="connsiteY56" fmla="*/ 501805 h 4565805"/>
              <a:gd name="connsiteX57" fmla="*/ 452244 w 6436732"/>
              <a:gd name="connsiteY57" fmla="*/ 328341 h 4565805"/>
              <a:gd name="connsiteX58" fmla="*/ 408878 w 6436732"/>
              <a:gd name="connsiteY58" fmla="*/ 260195 h 4565805"/>
              <a:gd name="connsiteX59" fmla="*/ 334536 w 6436732"/>
              <a:gd name="connsiteY59" fmla="*/ 254000 h 4565805"/>
              <a:gd name="connsiteX60" fmla="*/ 328341 w 6436732"/>
              <a:gd name="connsiteY60" fmla="*/ 154878 h 4565805"/>
              <a:gd name="connsiteX61" fmla="*/ 130097 w 6436732"/>
              <a:gd name="connsiteY61" fmla="*/ 154878 h 4565805"/>
              <a:gd name="connsiteX62" fmla="*/ 123902 w 6436732"/>
              <a:gd name="connsiteY62" fmla="*/ 0 h 4565805"/>
              <a:gd name="connsiteX63" fmla="*/ 0 w 6436732"/>
              <a:gd name="connsiteY63" fmla="*/ 0 h 4565805"/>
              <a:gd name="connsiteX0" fmla="*/ 6436732 w 6436732"/>
              <a:gd name="connsiteY0" fmla="*/ 4559610 h 4565805"/>
              <a:gd name="connsiteX1" fmla="*/ 5408341 w 6436732"/>
              <a:gd name="connsiteY1" fmla="*/ 4565805 h 4565805"/>
              <a:gd name="connsiteX2" fmla="*/ 5377366 w 6436732"/>
              <a:gd name="connsiteY2" fmla="*/ 4379951 h 4565805"/>
              <a:gd name="connsiteX3" fmla="*/ 4875561 w 6436732"/>
              <a:gd name="connsiteY3" fmla="*/ 4373756 h 4565805"/>
              <a:gd name="connsiteX4" fmla="*/ 4875561 w 6436732"/>
              <a:gd name="connsiteY4" fmla="*/ 4373756 h 4565805"/>
              <a:gd name="connsiteX5" fmla="*/ 4838390 w 6436732"/>
              <a:gd name="connsiteY5" fmla="*/ 4318000 h 4565805"/>
              <a:gd name="connsiteX6" fmla="*/ 4559610 w 6436732"/>
              <a:gd name="connsiteY6" fmla="*/ 4318000 h 4565805"/>
              <a:gd name="connsiteX7" fmla="*/ 4553415 w 6436732"/>
              <a:gd name="connsiteY7" fmla="*/ 4225073 h 4565805"/>
              <a:gd name="connsiteX8" fmla="*/ 4472878 w 6436732"/>
              <a:gd name="connsiteY8" fmla="*/ 4225073 h 4565805"/>
              <a:gd name="connsiteX9" fmla="*/ 4472878 w 6436732"/>
              <a:gd name="connsiteY9" fmla="*/ 4088780 h 4565805"/>
              <a:gd name="connsiteX10" fmla="*/ 3971073 w 6436732"/>
              <a:gd name="connsiteY10" fmla="*/ 4088780 h 4565805"/>
              <a:gd name="connsiteX11" fmla="*/ 3971073 w 6436732"/>
              <a:gd name="connsiteY11" fmla="*/ 3915317 h 4565805"/>
              <a:gd name="connsiteX12" fmla="*/ 3902927 w 6436732"/>
              <a:gd name="connsiteY12" fmla="*/ 3915317 h 4565805"/>
              <a:gd name="connsiteX13" fmla="*/ 3902927 w 6436732"/>
              <a:gd name="connsiteY13" fmla="*/ 3803805 h 4565805"/>
              <a:gd name="connsiteX14" fmla="*/ 3828585 w 6436732"/>
              <a:gd name="connsiteY14" fmla="*/ 3810000 h 4565805"/>
              <a:gd name="connsiteX15" fmla="*/ 3797610 w 6436732"/>
              <a:gd name="connsiteY15" fmla="*/ 3630341 h 4565805"/>
              <a:gd name="connsiteX16" fmla="*/ 3766634 w 6436732"/>
              <a:gd name="connsiteY16" fmla="*/ 3487853 h 4565805"/>
              <a:gd name="connsiteX17" fmla="*/ 3766634 w 6436732"/>
              <a:gd name="connsiteY17" fmla="*/ 3487853 h 4565805"/>
              <a:gd name="connsiteX18" fmla="*/ 3766634 w 6436732"/>
              <a:gd name="connsiteY18" fmla="*/ 3487853 h 4565805"/>
              <a:gd name="connsiteX19" fmla="*/ 3766634 w 6436732"/>
              <a:gd name="connsiteY19" fmla="*/ 3487853 h 4565805"/>
              <a:gd name="connsiteX20" fmla="*/ 3723268 w 6436732"/>
              <a:gd name="connsiteY20" fmla="*/ 3487853 h 4565805"/>
              <a:gd name="connsiteX21" fmla="*/ 3710878 w 6436732"/>
              <a:gd name="connsiteY21" fmla="*/ 3370146 h 4565805"/>
              <a:gd name="connsiteX22" fmla="*/ 3648927 w 6436732"/>
              <a:gd name="connsiteY22" fmla="*/ 3370146 h 4565805"/>
              <a:gd name="connsiteX23" fmla="*/ 3648927 w 6436732"/>
              <a:gd name="connsiteY23" fmla="*/ 3271024 h 4565805"/>
              <a:gd name="connsiteX24" fmla="*/ 3556000 w 6436732"/>
              <a:gd name="connsiteY24" fmla="*/ 3271024 h 4565805"/>
              <a:gd name="connsiteX25" fmla="*/ 3549805 w 6436732"/>
              <a:gd name="connsiteY25" fmla="*/ 3190488 h 4565805"/>
              <a:gd name="connsiteX26" fmla="*/ 3345366 w 6436732"/>
              <a:gd name="connsiteY26" fmla="*/ 3190488 h 4565805"/>
              <a:gd name="connsiteX27" fmla="*/ 3339171 w 6436732"/>
              <a:gd name="connsiteY27" fmla="*/ 3085171 h 4565805"/>
              <a:gd name="connsiteX28" fmla="*/ 3240049 w 6436732"/>
              <a:gd name="connsiteY28" fmla="*/ 3091366 h 4565805"/>
              <a:gd name="connsiteX29" fmla="*/ 3227658 w 6436732"/>
              <a:gd name="connsiteY29" fmla="*/ 3023219 h 4565805"/>
              <a:gd name="connsiteX30" fmla="*/ 3029415 w 6436732"/>
              <a:gd name="connsiteY30" fmla="*/ 3023219 h 4565805"/>
              <a:gd name="connsiteX31" fmla="*/ 3023219 w 6436732"/>
              <a:gd name="connsiteY31" fmla="*/ 2948878 h 4565805"/>
              <a:gd name="connsiteX32" fmla="*/ 2484244 w 6436732"/>
              <a:gd name="connsiteY32" fmla="*/ 2942683 h 4565805"/>
              <a:gd name="connsiteX33" fmla="*/ 2447073 w 6436732"/>
              <a:gd name="connsiteY33" fmla="*/ 2855951 h 4565805"/>
              <a:gd name="connsiteX34" fmla="*/ 2447073 w 6436732"/>
              <a:gd name="connsiteY34" fmla="*/ 2670097 h 4565805"/>
              <a:gd name="connsiteX35" fmla="*/ 2174488 w 6436732"/>
              <a:gd name="connsiteY35" fmla="*/ 2670097 h 4565805"/>
              <a:gd name="connsiteX36" fmla="*/ 2174488 w 6436732"/>
              <a:gd name="connsiteY36" fmla="*/ 2595756 h 4565805"/>
              <a:gd name="connsiteX37" fmla="*/ 1939073 w 6436732"/>
              <a:gd name="connsiteY37" fmla="*/ 2601951 h 4565805"/>
              <a:gd name="connsiteX38" fmla="*/ 1914293 w 6436732"/>
              <a:gd name="connsiteY38" fmla="*/ 2286000 h 4565805"/>
              <a:gd name="connsiteX39" fmla="*/ 1734634 w 6436732"/>
              <a:gd name="connsiteY39" fmla="*/ 2286000 h 4565805"/>
              <a:gd name="connsiteX40" fmla="*/ 1728439 w 6436732"/>
              <a:gd name="connsiteY40" fmla="*/ 2069171 h 4565805"/>
              <a:gd name="connsiteX41" fmla="*/ 1610732 w 6436732"/>
              <a:gd name="connsiteY41" fmla="*/ 2069171 h 4565805"/>
              <a:gd name="connsiteX42" fmla="*/ 1604537 w 6436732"/>
              <a:gd name="connsiteY42" fmla="*/ 1883317 h 4565805"/>
              <a:gd name="connsiteX43" fmla="*/ 1567366 w 6436732"/>
              <a:gd name="connsiteY43" fmla="*/ 1883317 h 4565805"/>
              <a:gd name="connsiteX44" fmla="*/ 1573561 w 6436732"/>
              <a:gd name="connsiteY44" fmla="*/ 1747024 h 4565805"/>
              <a:gd name="connsiteX45" fmla="*/ 1418683 w 6436732"/>
              <a:gd name="connsiteY45" fmla="*/ 1740829 h 4565805"/>
              <a:gd name="connsiteX46" fmla="*/ 1418683 w 6436732"/>
              <a:gd name="connsiteY46" fmla="*/ 1641707 h 4565805"/>
              <a:gd name="connsiteX47" fmla="*/ 1263805 w 6436732"/>
              <a:gd name="connsiteY47" fmla="*/ 1641707 h 4565805"/>
              <a:gd name="connsiteX48" fmla="*/ 1257610 w 6436732"/>
              <a:gd name="connsiteY48" fmla="*/ 1387707 h 4565805"/>
              <a:gd name="connsiteX49" fmla="*/ 1214244 w 6436732"/>
              <a:gd name="connsiteY49" fmla="*/ 1164683 h 4565805"/>
              <a:gd name="connsiteX50" fmla="*/ 1053171 w 6436732"/>
              <a:gd name="connsiteY50" fmla="*/ 1164683 h 4565805"/>
              <a:gd name="connsiteX51" fmla="*/ 1053171 w 6436732"/>
              <a:gd name="connsiteY51" fmla="*/ 1059366 h 4565805"/>
              <a:gd name="connsiteX52" fmla="*/ 792976 w 6436732"/>
              <a:gd name="connsiteY52" fmla="*/ 1046975 h 4565805"/>
              <a:gd name="connsiteX53" fmla="*/ 675268 w 6436732"/>
              <a:gd name="connsiteY53" fmla="*/ 687658 h 4565805"/>
              <a:gd name="connsiteX54" fmla="*/ 607122 w 6436732"/>
              <a:gd name="connsiteY54" fmla="*/ 600927 h 4565805"/>
              <a:gd name="connsiteX55" fmla="*/ 594732 w 6436732"/>
              <a:gd name="connsiteY55" fmla="*/ 501805 h 4565805"/>
              <a:gd name="connsiteX56" fmla="*/ 452244 w 6436732"/>
              <a:gd name="connsiteY56" fmla="*/ 501805 h 4565805"/>
              <a:gd name="connsiteX57" fmla="*/ 452244 w 6436732"/>
              <a:gd name="connsiteY57" fmla="*/ 328341 h 4565805"/>
              <a:gd name="connsiteX58" fmla="*/ 408878 w 6436732"/>
              <a:gd name="connsiteY58" fmla="*/ 260195 h 4565805"/>
              <a:gd name="connsiteX59" fmla="*/ 334536 w 6436732"/>
              <a:gd name="connsiteY59" fmla="*/ 254000 h 4565805"/>
              <a:gd name="connsiteX60" fmla="*/ 328341 w 6436732"/>
              <a:gd name="connsiteY60" fmla="*/ 154878 h 4565805"/>
              <a:gd name="connsiteX61" fmla="*/ 130097 w 6436732"/>
              <a:gd name="connsiteY61" fmla="*/ 154878 h 4565805"/>
              <a:gd name="connsiteX62" fmla="*/ 123902 w 6436732"/>
              <a:gd name="connsiteY62" fmla="*/ 0 h 4565805"/>
              <a:gd name="connsiteX63" fmla="*/ 0 w 6436732"/>
              <a:gd name="connsiteY63" fmla="*/ 0 h 4565805"/>
              <a:gd name="connsiteX0" fmla="*/ 6436732 w 6436732"/>
              <a:gd name="connsiteY0" fmla="*/ 4559610 h 4565805"/>
              <a:gd name="connsiteX1" fmla="*/ 5408341 w 6436732"/>
              <a:gd name="connsiteY1" fmla="*/ 4565805 h 4565805"/>
              <a:gd name="connsiteX2" fmla="*/ 5377366 w 6436732"/>
              <a:gd name="connsiteY2" fmla="*/ 4379951 h 4565805"/>
              <a:gd name="connsiteX3" fmla="*/ 4875561 w 6436732"/>
              <a:gd name="connsiteY3" fmla="*/ 4373756 h 4565805"/>
              <a:gd name="connsiteX4" fmla="*/ 4875561 w 6436732"/>
              <a:gd name="connsiteY4" fmla="*/ 4373756 h 4565805"/>
              <a:gd name="connsiteX5" fmla="*/ 4838390 w 6436732"/>
              <a:gd name="connsiteY5" fmla="*/ 4318000 h 4565805"/>
              <a:gd name="connsiteX6" fmla="*/ 4559610 w 6436732"/>
              <a:gd name="connsiteY6" fmla="*/ 4318000 h 4565805"/>
              <a:gd name="connsiteX7" fmla="*/ 4553415 w 6436732"/>
              <a:gd name="connsiteY7" fmla="*/ 4225073 h 4565805"/>
              <a:gd name="connsiteX8" fmla="*/ 4472878 w 6436732"/>
              <a:gd name="connsiteY8" fmla="*/ 4225073 h 4565805"/>
              <a:gd name="connsiteX9" fmla="*/ 4472878 w 6436732"/>
              <a:gd name="connsiteY9" fmla="*/ 4088780 h 4565805"/>
              <a:gd name="connsiteX10" fmla="*/ 3971073 w 6436732"/>
              <a:gd name="connsiteY10" fmla="*/ 4088780 h 4565805"/>
              <a:gd name="connsiteX11" fmla="*/ 3971073 w 6436732"/>
              <a:gd name="connsiteY11" fmla="*/ 3915317 h 4565805"/>
              <a:gd name="connsiteX12" fmla="*/ 3902927 w 6436732"/>
              <a:gd name="connsiteY12" fmla="*/ 3915317 h 4565805"/>
              <a:gd name="connsiteX13" fmla="*/ 3902927 w 6436732"/>
              <a:gd name="connsiteY13" fmla="*/ 3803805 h 4565805"/>
              <a:gd name="connsiteX14" fmla="*/ 3828585 w 6436732"/>
              <a:gd name="connsiteY14" fmla="*/ 3810000 h 4565805"/>
              <a:gd name="connsiteX15" fmla="*/ 3797610 w 6436732"/>
              <a:gd name="connsiteY15" fmla="*/ 3630341 h 4565805"/>
              <a:gd name="connsiteX16" fmla="*/ 3766634 w 6436732"/>
              <a:gd name="connsiteY16" fmla="*/ 3487853 h 4565805"/>
              <a:gd name="connsiteX17" fmla="*/ 3766634 w 6436732"/>
              <a:gd name="connsiteY17" fmla="*/ 3487853 h 4565805"/>
              <a:gd name="connsiteX18" fmla="*/ 3766634 w 6436732"/>
              <a:gd name="connsiteY18" fmla="*/ 3487853 h 4565805"/>
              <a:gd name="connsiteX19" fmla="*/ 3766634 w 6436732"/>
              <a:gd name="connsiteY19" fmla="*/ 3487853 h 4565805"/>
              <a:gd name="connsiteX20" fmla="*/ 3723268 w 6436732"/>
              <a:gd name="connsiteY20" fmla="*/ 3487853 h 4565805"/>
              <a:gd name="connsiteX21" fmla="*/ 3710878 w 6436732"/>
              <a:gd name="connsiteY21" fmla="*/ 3370146 h 4565805"/>
              <a:gd name="connsiteX22" fmla="*/ 3648927 w 6436732"/>
              <a:gd name="connsiteY22" fmla="*/ 3370146 h 4565805"/>
              <a:gd name="connsiteX23" fmla="*/ 3648927 w 6436732"/>
              <a:gd name="connsiteY23" fmla="*/ 3271024 h 4565805"/>
              <a:gd name="connsiteX24" fmla="*/ 3556000 w 6436732"/>
              <a:gd name="connsiteY24" fmla="*/ 3271024 h 4565805"/>
              <a:gd name="connsiteX25" fmla="*/ 3549805 w 6436732"/>
              <a:gd name="connsiteY25" fmla="*/ 3190488 h 4565805"/>
              <a:gd name="connsiteX26" fmla="*/ 3345366 w 6436732"/>
              <a:gd name="connsiteY26" fmla="*/ 3190488 h 4565805"/>
              <a:gd name="connsiteX27" fmla="*/ 3339171 w 6436732"/>
              <a:gd name="connsiteY27" fmla="*/ 3085171 h 4565805"/>
              <a:gd name="connsiteX28" fmla="*/ 3240049 w 6436732"/>
              <a:gd name="connsiteY28" fmla="*/ 3091366 h 4565805"/>
              <a:gd name="connsiteX29" fmla="*/ 3227658 w 6436732"/>
              <a:gd name="connsiteY29" fmla="*/ 3023219 h 4565805"/>
              <a:gd name="connsiteX30" fmla="*/ 3029415 w 6436732"/>
              <a:gd name="connsiteY30" fmla="*/ 3023219 h 4565805"/>
              <a:gd name="connsiteX31" fmla="*/ 3023219 w 6436732"/>
              <a:gd name="connsiteY31" fmla="*/ 2948878 h 4565805"/>
              <a:gd name="connsiteX32" fmla="*/ 2484244 w 6436732"/>
              <a:gd name="connsiteY32" fmla="*/ 2942683 h 4565805"/>
              <a:gd name="connsiteX33" fmla="*/ 2447073 w 6436732"/>
              <a:gd name="connsiteY33" fmla="*/ 2855951 h 4565805"/>
              <a:gd name="connsiteX34" fmla="*/ 2447073 w 6436732"/>
              <a:gd name="connsiteY34" fmla="*/ 2670097 h 4565805"/>
              <a:gd name="connsiteX35" fmla="*/ 2174488 w 6436732"/>
              <a:gd name="connsiteY35" fmla="*/ 2670097 h 4565805"/>
              <a:gd name="connsiteX36" fmla="*/ 2174488 w 6436732"/>
              <a:gd name="connsiteY36" fmla="*/ 2595756 h 4565805"/>
              <a:gd name="connsiteX37" fmla="*/ 1939073 w 6436732"/>
              <a:gd name="connsiteY37" fmla="*/ 2601951 h 4565805"/>
              <a:gd name="connsiteX38" fmla="*/ 1914293 w 6436732"/>
              <a:gd name="connsiteY38" fmla="*/ 2286000 h 4565805"/>
              <a:gd name="connsiteX39" fmla="*/ 1734634 w 6436732"/>
              <a:gd name="connsiteY39" fmla="*/ 2286000 h 4565805"/>
              <a:gd name="connsiteX40" fmla="*/ 1728439 w 6436732"/>
              <a:gd name="connsiteY40" fmla="*/ 2069171 h 4565805"/>
              <a:gd name="connsiteX41" fmla="*/ 1610732 w 6436732"/>
              <a:gd name="connsiteY41" fmla="*/ 2069171 h 4565805"/>
              <a:gd name="connsiteX42" fmla="*/ 1604537 w 6436732"/>
              <a:gd name="connsiteY42" fmla="*/ 1883317 h 4565805"/>
              <a:gd name="connsiteX43" fmla="*/ 1567366 w 6436732"/>
              <a:gd name="connsiteY43" fmla="*/ 1883317 h 4565805"/>
              <a:gd name="connsiteX44" fmla="*/ 1573561 w 6436732"/>
              <a:gd name="connsiteY44" fmla="*/ 1747024 h 4565805"/>
              <a:gd name="connsiteX45" fmla="*/ 1418683 w 6436732"/>
              <a:gd name="connsiteY45" fmla="*/ 1740829 h 4565805"/>
              <a:gd name="connsiteX46" fmla="*/ 1418683 w 6436732"/>
              <a:gd name="connsiteY46" fmla="*/ 1641707 h 4565805"/>
              <a:gd name="connsiteX47" fmla="*/ 1263805 w 6436732"/>
              <a:gd name="connsiteY47" fmla="*/ 1641707 h 4565805"/>
              <a:gd name="connsiteX48" fmla="*/ 1257610 w 6436732"/>
              <a:gd name="connsiteY48" fmla="*/ 1387707 h 4565805"/>
              <a:gd name="connsiteX49" fmla="*/ 1214244 w 6436732"/>
              <a:gd name="connsiteY49" fmla="*/ 1164683 h 4565805"/>
              <a:gd name="connsiteX50" fmla="*/ 1053171 w 6436732"/>
              <a:gd name="connsiteY50" fmla="*/ 1164683 h 4565805"/>
              <a:gd name="connsiteX51" fmla="*/ 1053171 w 6436732"/>
              <a:gd name="connsiteY51" fmla="*/ 1059366 h 4565805"/>
              <a:gd name="connsiteX52" fmla="*/ 792976 w 6436732"/>
              <a:gd name="connsiteY52" fmla="*/ 1046975 h 4565805"/>
              <a:gd name="connsiteX53" fmla="*/ 675268 w 6436732"/>
              <a:gd name="connsiteY53" fmla="*/ 687658 h 4565805"/>
              <a:gd name="connsiteX54" fmla="*/ 607122 w 6436732"/>
              <a:gd name="connsiteY54" fmla="*/ 600927 h 4565805"/>
              <a:gd name="connsiteX55" fmla="*/ 594732 w 6436732"/>
              <a:gd name="connsiteY55" fmla="*/ 501805 h 4565805"/>
              <a:gd name="connsiteX56" fmla="*/ 452244 w 6436732"/>
              <a:gd name="connsiteY56" fmla="*/ 501805 h 4565805"/>
              <a:gd name="connsiteX57" fmla="*/ 452244 w 6436732"/>
              <a:gd name="connsiteY57" fmla="*/ 328341 h 4565805"/>
              <a:gd name="connsiteX58" fmla="*/ 408878 w 6436732"/>
              <a:gd name="connsiteY58" fmla="*/ 260195 h 4565805"/>
              <a:gd name="connsiteX59" fmla="*/ 334536 w 6436732"/>
              <a:gd name="connsiteY59" fmla="*/ 254000 h 4565805"/>
              <a:gd name="connsiteX60" fmla="*/ 328341 w 6436732"/>
              <a:gd name="connsiteY60" fmla="*/ 154878 h 4565805"/>
              <a:gd name="connsiteX61" fmla="*/ 130097 w 6436732"/>
              <a:gd name="connsiteY61" fmla="*/ 154878 h 4565805"/>
              <a:gd name="connsiteX62" fmla="*/ 123902 w 6436732"/>
              <a:gd name="connsiteY62" fmla="*/ 0 h 4565805"/>
              <a:gd name="connsiteX63" fmla="*/ 0 w 6436732"/>
              <a:gd name="connsiteY63" fmla="*/ 0 h 4565805"/>
              <a:gd name="connsiteX0" fmla="*/ 6436732 w 6436732"/>
              <a:gd name="connsiteY0" fmla="*/ 4559610 h 4565805"/>
              <a:gd name="connsiteX1" fmla="*/ 5408341 w 6436732"/>
              <a:gd name="connsiteY1" fmla="*/ 4565805 h 4565805"/>
              <a:gd name="connsiteX2" fmla="*/ 5377366 w 6436732"/>
              <a:gd name="connsiteY2" fmla="*/ 4379951 h 4565805"/>
              <a:gd name="connsiteX3" fmla="*/ 4875561 w 6436732"/>
              <a:gd name="connsiteY3" fmla="*/ 4373756 h 4565805"/>
              <a:gd name="connsiteX4" fmla="*/ 4875561 w 6436732"/>
              <a:gd name="connsiteY4" fmla="*/ 4373756 h 4565805"/>
              <a:gd name="connsiteX5" fmla="*/ 4838390 w 6436732"/>
              <a:gd name="connsiteY5" fmla="*/ 4318000 h 4565805"/>
              <a:gd name="connsiteX6" fmla="*/ 4559610 w 6436732"/>
              <a:gd name="connsiteY6" fmla="*/ 4318000 h 4565805"/>
              <a:gd name="connsiteX7" fmla="*/ 4553415 w 6436732"/>
              <a:gd name="connsiteY7" fmla="*/ 4225073 h 4565805"/>
              <a:gd name="connsiteX8" fmla="*/ 4472878 w 6436732"/>
              <a:gd name="connsiteY8" fmla="*/ 4225073 h 4565805"/>
              <a:gd name="connsiteX9" fmla="*/ 4472878 w 6436732"/>
              <a:gd name="connsiteY9" fmla="*/ 4088780 h 4565805"/>
              <a:gd name="connsiteX10" fmla="*/ 3971073 w 6436732"/>
              <a:gd name="connsiteY10" fmla="*/ 4088780 h 4565805"/>
              <a:gd name="connsiteX11" fmla="*/ 3971073 w 6436732"/>
              <a:gd name="connsiteY11" fmla="*/ 3915317 h 4565805"/>
              <a:gd name="connsiteX12" fmla="*/ 3902927 w 6436732"/>
              <a:gd name="connsiteY12" fmla="*/ 3915317 h 4565805"/>
              <a:gd name="connsiteX13" fmla="*/ 3902927 w 6436732"/>
              <a:gd name="connsiteY13" fmla="*/ 3803805 h 4565805"/>
              <a:gd name="connsiteX14" fmla="*/ 3828585 w 6436732"/>
              <a:gd name="connsiteY14" fmla="*/ 3810000 h 4565805"/>
              <a:gd name="connsiteX15" fmla="*/ 3797610 w 6436732"/>
              <a:gd name="connsiteY15" fmla="*/ 3630341 h 4565805"/>
              <a:gd name="connsiteX16" fmla="*/ 3766634 w 6436732"/>
              <a:gd name="connsiteY16" fmla="*/ 3487853 h 4565805"/>
              <a:gd name="connsiteX17" fmla="*/ 3766634 w 6436732"/>
              <a:gd name="connsiteY17" fmla="*/ 3487853 h 4565805"/>
              <a:gd name="connsiteX18" fmla="*/ 3766634 w 6436732"/>
              <a:gd name="connsiteY18" fmla="*/ 3487853 h 4565805"/>
              <a:gd name="connsiteX19" fmla="*/ 3766634 w 6436732"/>
              <a:gd name="connsiteY19" fmla="*/ 3487853 h 4565805"/>
              <a:gd name="connsiteX20" fmla="*/ 3723268 w 6436732"/>
              <a:gd name="connsiteY20" fmla="*/ 3487853 h 4565805"/>
              <a:gd name="connsiteX21" fmla="*/ 3710878 w 6436732"/>
              <a:gd name="connsiteY21" fmla="*/ 3370146 h 4565805"/>
              <a:gd name="connsiteX22" fmla="*/ 3648927 w 6436732"/>
              <a:gd name="connsiteY22" fmla="*/ 3370146 h 4565805"/>
              <a:gd name="connsiteX23" fmla="*/ 3648927 w 6436732"/>
              <a:gd name="connsiteY23" fmla="*/ 3271024 h 4565805"/>
              <a:gd name="connsiteX24" fmla="*/ 3556000 w 6436732"/>
              <a:gd name="connsiteY24" fmla="*/ 3271024 h 4565805"/>
              <a:gd name="connsiteX25" fmla="*/ 3549805 w 6436732"/>
              <a:gd name="connsiteY25" fmla="*/ 3190488 h 4565805"/>
              <a:gd name="connsiteX26" fmla="*/ 3345366 w 6436732"/>
              <a:gd name="connsiteY26" fmla="*/ 3190488 h 4565805"/>
              <a:gd name="connsiteX27" fmla="*/ 3339171 w 6436732"/>
              <a:gd name="connsiteY27" fmla="*/ 3085171 h 4565805"/>
              <a:gd name="connsiteX28" fmla="*/ 3240049 w 6436732"/>
              <a:gd name="connsiteY28" fmla="*/ 3091366 h 4565805"/>
              <a:gd name="connsiteX29" fmla="*/ 3227658 w 6436732"/>
              <a:gd name="connsiteY29" fmla="*/ 3023219 h 4565805"/>
              <a:gd name="connsiteX30" fmla="*/ 3029415 w 6436732"/>
              <a:gd name="connsiteY30" fmla="*/ 3023219 h 4565805"/>
              <a:gd name="connsiteX31" fmla="*/ 3023219 w 6436732"/>
              <a:gd name="connsiteY31" fmla="*/ 2948878 h 4565805"/>
              <a:gd name="connsiteX32" fmla="*/ 2484244 w 6436732"/>
              <a:gd name="connsiteY32" fmla="*/ 2942683 h 4565805"/>
              <a:gd name="connsiteX33" fmla="*/ 2447073 w 6436732"/>
              <a:gd name="connsiteY33" fmla="*/ 2855951 h 4565805"/>
              <a:gd name="connsiteX34" fmla="*/ 2447073 w 6436732"/>
              <a:gd name="connsiteY34" fmla="*/ 2670097 h 4565805"/>
              <a:gd name="connsiteX35" fmla="*/ 2174488 w 6436732"/>
              <a:gd name="connsiteY35" fmla="*/ 2670097 h 4565805"/>
              <a:gd name="connsiteX36" fmla="*/ 2174488 w 6436732"/>
              <a:gd name="connsiteY36" fmla="*/ 2595756 h 4565805"/>
              <a:gd name="connsiteX37" fmla="*/ 1939073 w 6436732"/>
              <a:gd name="connsiteY37" fmla="*/ 2601951 h 4565805"/>
              <a:gd name="connsiteX38" fmla="*/ 1914293 w 6436732"/>
              <a:gd name="connsiteY38" fmla="*/ 2286000 h 4565805"/>
              <a:gd name="connsiteX39" fmla="*/ 1734634 w 6436732"/>
              <a:gd name="connsiteY39" fmla="*/ 2286000 h 4565805"/>
              <a:gd name="connsiteX40" fmla="*/ 1728439 w 6436732"/>
              <a:gd name="connsiteY40" fmla="*/ 2069171 h 4565805"/>
              <a:gd name="connsiteX41" fmla="*/ 1610732 w 6436732"/>
              <a:gd name="connsiteY41" fmla="*/ 2069171 h 4565805"/>
              <a:gd name="connsiteX42" fmla="*/ 1604537 w 6436732"/>
              <a:gd name="connsiteY42" fmla="*/ 1883317 h 4565805"/>
              <a:gd name="connsiteX43" fmla="*/ 1567366 w 6436732"/>
              <a:gd name="connsiteY43" fmla="*/ 1883317 h 4565805"/>
              <a:gd name="connsiteX44" fmla="*/ 1573561 w 6436732"/>
              <a:gd name="connsiteY44" fmla="*/ 1747024 h 4565805"/>
              <a:gd name="connsiteX45" fmla="*/ 1418683 w 6436732"/>
              <a:gd name="connsiteY45" fmla="*/ 1740829 h 4565805"/>
              <a:gd name="connsiteX46" fmla="*/ 1418683 w 6436732"/>
              <a:gd name="connsiteY46" fmla="*/ 1641707 h 4565805"/>
              <a:gd name="connsiteX47" fmla="*/ 1263805 w 6436732"/>
              <a:gd name="connsiteY47" fmla="*/ 1641707 h 4565805"/>
              <a:gd name="connsiteX48" fmla="*/ 1257610 w 6436732"/>
              <a:gd name="connsiteY48" fmla="*/ 1387707 h 4565805"/>
              <a:gd name="connsiteX49" fmla="*/ 1214244 w 6436732"/>
              <a:gd name="connsiteY49" fmla="*/ 1164683 h 4565805"/>
              <a:gd name="connsiteX50" fmla="*/ 1053171 w 6436732"/>
              <a:gd name="connsiteY50" fmla="*/ 1164683 h 4565805"/>
              <a:gd name="connsiteX51" fmla="*/ 1053171 w 6436732"/>
              <a:gd name="connsiteY51" fmla="*/ 1059366 h 4565805"/>
              <a:gd name="connsiteX52" fmla="*/ 792976 w 6436732"/>
              <a:gd name="connsiteY52" fmla="*/ 1046975 h 4565805"/>
              <a:gd name="connsiteX53" fmla="*/ 675268 w 6436732"/>
              <a:gd name="connsiteY53" fmla="*/ 687658 h 4565805"/>
              <a:gd name="connsiteX54" fmla="*/ 607122 w 6436732"/>
              <a:gd name="connsiteY54" fmla="*/ 600927 h 4565805"/>
              <a:gd name="connsiteX55" fmla="*/ 594732 w 6436732"/>
              <a:gd name="connsiteY55" fmla="*/ 501805 h 4565805"/>
              <a:gd name="connsiteX56" fmla="*/ 452244 w 6436732"/>
              <a:gd name="connsiteY56" fmla="*/ 501805 h 4565805"/>
              <a:gd name="connsiteX57" fmla="*/ 452244 w 6436732"/>
              <a:gd name="connsiteY57" fmla="*/ 328341 h 4565805"/>
              <a:gd name="connsiteX58" fmla="*/ 408878 w 6436732"/>
              <a:gd name="connsiteY58" fmla="*/ 260195 h 4565805"/>
              <a:gd name="connsiteX59" fmla="*/ 334536 w 6436732"/>
              <a:gd name="connsiteY59" fmla="*/ 254000 h 4565805"/>
              <a:gd name="connsiteX60" fmla="*/ 328341 w 6436732"/>
              <a:gd name="connsiteY60" fmla="*/ 154878 h 4565805"/>
              <a:gd name="connsiteX61" fmla="*/ 130097 w 6436732"/>
              <a:gd name="connsiteY61" fmla="*/ 154878 h 4565805"/>
              <a:gd name="connsiteX62" fmla="*/ 123902 w 6436732"/>
              <a:gd name="connsiteY62" fmla="*/ 0 h 4565805"/>
              <a:gd name="connsiteX63" fmla="*/ 0 w 6436732"/>
              <a:gd name="connsiteY63" fmla="*/ 0 h 4565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</a:cxnLst>
            <a:rect l="l" t="t" r="r" b="b"/>
            <a:pathLst>
              <a:path w="6436732" h="4565805">
                <a:moveTo>
                  <a:pt x="6436732" y="4559610"/>
                </a:moveTo>
                <a:lnTo>
                  <a:pt x="5408341" y="4565805"/>
                </a:lnTo>
                <a:lnTo>
                  <a:pt x="5377366" y="4379951"/>
                </a:lnTo>
                <a:lnTo>
                  <a:pt x="4875561" y="4373756"/>
                </a:lnTo>
                <a:lnTo>
                  <a:pt x="4875561" y="4373756"/>
                </a:lnTo>
                <a:lnTo>
                  <a:pt x="4838390" y="4318000"/>
                </a:lnTo>
                <a:lnTo>
                  <a:pt x="4559610" y="4318000"/>
                </a:lnTo>
                <a:lnTo>
                  <a:pt x="4553415" y="4225073"/>
                </a:lnTo>
                <a:lnTo>
                  <a:pt x="4472878" y="4225073"/>
                </a:lnTo>
                <a:lnTo>
                  <a:pt x="4472878" y="4088780"/>
                </a:lnTo>
                <a:lnTo>
                  <a:pt x="3971073" y="4088780"/>
                </a:lnTo>
                <a:lnTo>
                  <a:pt x="3971073" y="3915317"/>
                </a:lnTo>
                <a:lnTo>
                  <a:pt x="3902927" y="3915317"/>
                </a:lnTo>
                <a:lnTo>
                  <a:pt x="3902927" y="3803805"/>
                </a:lnTo>
                <a:lnTo>
                  <a:pt x="3828585" y="3810000"/>
                </a:lnTo>
                <a:lnTo>
                  <a:pt x="3797610" y="3630341"/>
                </a:lnTo>
                <a:lnTo>
                  <a:pt x="3766634" y="3487853"/>
                </a:lnTo>
                <a:lnTo>
                  <a:pt x="3766634" y="3487853"/>
                </a:lnTo>
                <a:lnTo>
                  <a:pt x="3766634" y="3487853"/>
                </a:lnTo>
                <a:lnTo>
                  <a:pt x="3766634" y="3487853"/>
                </a:lnTo>
                <a:lnTo>
                  <a:pt x="3723268" y="3487853"/>
                </a:lnTo>
                <a:lnTo>
                  <a:pt x="3710878" y="3370146"/>
                </a:lnTo>
                <a:lnTo>
                  <a:pt x="3648927" y="3370146"/>
                </a:lnTo>
                <a:lnTo>
                  <a:pt x="3648927" y="3271024"/>
                </a:lnTo>
                <a:lnTo>
                  <a:pt x="3556000" y="3271024"/>
                </a:lnTo>
                <a:lnTo>
                  <a:pt x="3549805" y="3190488"/>
                </a:lnTo>
                <a:lnTo>
                  <a:pt x="3345366" y="3190488"/>
                </a:lnTo>
                <a:lnTo>
                  <a:pt x="3339171" y="3085171"/>
                </a:lnTo>
                <a:lnTo>
                  <a:pt x="3240049" y="3091366"/>
                </a:lnTo>
                <a:lnTo>
                  <a:pt x="3227658" y="3023219"/>
                </a:lnTo>
                <a:lnTo>
                  <a:pt x="3029415" y="3023219"/>
                </a:lnTo>
                <a:lnTo>
                  <a:pt x="3023219" y="2948878"/>
                </a:lnTo>
                <a:lnTo>
                  <a:pt x="2484244" y="2942683"/>
                </a:lnTo>
                <a:cubicBezTo>
                  <a:pt x="2475984" y="2905512"/>
                  <a:pt x="2468756" y="2905512"/>
                  <a:pt x="2447073" y="2855951"/>
                </a:cubicBezTo>
                <a:lnTo>
                  <a:pt x="2447073" y="2670097"/>
                </a:lnTo>
                <a:lnTo>
                  <a:pt x="2174488" y="2670097"/>
                </a:lnTo>
                <a:lnTo>
                  <a:pt x="2174488" y="2595756"/>
                </a:lnTo>
                <a:lnTo>
                  <a:pt x="1939073" y="2601951"/>
                </a:lnTo>
                <a:lnTo>
                  <a:pt x="1914293" y="2286000"/>
                </a:lnTo>
                <a:lnTo>
                  <a:pt x="1734634" y="2286000"/>
                </a:lnTo>
                <a:lnTo>
                  <a:pt x="1728439" y="2069171"/>
                </a:lnTo>
                <a:lnTo>
                  <a:pt x="1610732" y="2069171"/>
                </a:lnTo>
                <a:lnTo>
                  <a:pt x="1604537" y="1883317"/>
                </a:lnTo>
                <a:lnTo>
                  <a:pt x="1567366" y="1883317"/>
                </a:lnTo>
                <a:lnTo>
                  <a:pt x="1573561" y="1747024"/>
                </a:lnTo>
                <a:lnTo>
                  <a:pt x="1418683" y="1740829"/>
                </a:lnTo>
                <a:lnTo>
                  <a:pt x="1418683" y="1641707"/>
                </a:lnTo>
                <a:lnTo>
                  <a:pt x="1263805" y="1641707"/>
                </a:lnTo>
                <a:cubicBezTo>
                  <a:pt x="1253480" y="1557040"/>
                  <a:pt x="1267935" y="1472374"/>
                  <a:pt x="1257610" y="1387707"/>
                </a:cubicBezTo>
                <a:lnTo>
                  <a:pt x="1214244" y="1164683"/>
                </a:lnTo>
                <a:lnTo>
                  <a:pt x="1053171" y="1164683"/>
                </a:lnTo>
                <a:lnTo>
                  <a:pt x="1053171" y="1059366"/>
                </a:lnTo>
                <a:lnTo>
                  <a:pt x="792976" y="1046975"/>
                </a:lnTo>
                <a:lnTo>
                  <a:pt x="675268" y="687658"/>
                </a:lnTo>
                <a:lnTo>
                  <a:pt x="607122" y="600927"/>
                </a:lnTo>
                <a:lnTo>
                  <a:pt x="594732" y="501805"/>
                </a:lnTo>
                <a:lnTo>
                  <a:pt x="452244" y="501805"/>
                </a:lnTo>
                <a:lnTo>
                  <a:pt x="452244" y="328341"/>
                </a:lnTo>
                <a:lnTo>
                  <a:pt x="408878" y="260195"/>
                </a:lnTo>
                <a:lnTo>
                  <a:pt x="334536" y="254000"/>
                </a:lnTo>
                <a:lnTo>
                  <a:pt x="328341" y="154878"/>
                </a:lnTo>
                <a:lnTo>
                  <a:pt x="130097" y="154878"/>
                </a:lnTo>
                <a:lnTo>
                  <a:pt x="123902" y="0"/>
                </a:lnTo>
                <a:lnTo>
                  <a:pt x="0" y="0"/>
                </a:lnTo>
              </a:path>
            </a:pathLst>
          </a:cu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9" name="Chart 28"/>
          <p:cNvGraphicFramePr/>
          <p:nvPr>
            <p:extLst>
              <p:ext uri="{D42A27DB-BD31-4B8C-83A1-F6EECF244321}">
                <p14:modId xmlns:p14="http://schemas.microsoft.com/office/powerpoint/2010/main" val="1644704275"/>
              </p:ext>
            </p:extLst>
          </p:nvPr>
        </p:nvGraphicFramePr>
        <p:xfrm>
          <a:off x="4984750" y="1788809"/>
          <a:ext cx="3606800" cy="2703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pSp>
        <p:nvGrpSpPr>
          <p:cNvPr id="30" name="Group 29"/>
          <p:cNvGrpSpPr/>
          <p:nvPr/>
        </p:nvGrpSpPr>
        <p:grpSpPr>
          <a:xfrm>
            <a:off x="5743195" y="2043021"/>
            <a:ext cx="1204797" cy="461665"/>
            <a:chOff x="1891757" y="2437155"/>
            <a:chExt cx="1204797" cy="461665"/>
          </a:xfrm>
        </p:grpSpPr>
        <p:sp>
          <p:nvSpPr>
            <p:cNvPr id="31" name="Rectangle 30"/>
            <p:cNvSpPr/>
            <p:nvPr/>
          </p:nvSpPr>
          <p:spPr>
            <a:xfrm>
              <a:off x="2050497" y="2437155"/>
              <a:ext cx="1046057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CA" sz="1200" dirty="0" smtClean="0">
                  <a:solidFill>
                    <a:srgbClr val="000000"/>
                  </a:solidFill>
                </a:rPr>
                <a:t>Resistance</a:t>
              </a:r>
            </a:p>
            <a:p>
              <a:r>
                <a:rPr lang="en-CA" sz="1200" dirty="0" smtClean="0">
                  <a:solidFill>
                    <a:srgbClr val="000000"/>
                  </a:solidFill>
                </a:rPr>
                <a:t>Non resistance</a:t>
              </a:r>
            </a:p>
          </p:txBody>
        </p:sp>
        <p:cxnSp>
          <p:nvCxnSpPr>
            <p:cNvPr id="32" name="Straight Connector 31"/>
            <p:cNvCxnSpPr/>
            <p:nvPr/>
          </p:nvCxnSpPr>
          <p:spPr>
            <a:xfrm>
              <a:off x="1891757" y="2588955"/>
              <a:ext cx="157564" cy="0"/>
            </a:xfrm>
            <a:prstGeom prst="line">
              <a:avLst/>
            </a:prstGeom>
            <a:ln>
              <a:solidFill>
                <a:schemeClr val="accent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1891757" y="2769712"/>
              <a:ext cx="157564" cy="0"/>
            </a:xfrm>
            <a:prstGeom prst="line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Rectangle 33"/>
          <p:cNvSpPr/>
          <p:nvPr/>
        </p:nvSpPr>
        <p:spPr>
          <a:xfrm rot="16200000">
            <a:off x="4216463" y="2786883"/>
            <a:ext cx="160996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1400" dirty="0" smtClean="0">
                <a:solidFill>
                  <a:srgbClr val="000000"/>
                </a:solidFill>
              </a:rPr>
              <a:t>Incidence</a:t>
            </a:r>
            <a:endParaRPr lang="en-CA" sz="14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6163553" y="4124494"/>
            <a:ext cx="160996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1400" dirty="0" smtClean="0">
                <a:solidFill>
                  <a:srgbClr val="000000"/>
                </a:solidFill>
                <a:latin typeface="+mn-lt"/>
              </a:rPr>
              <a:t>Years</a:t>
            </a:r>
            <a:endParaRPr lang="en-CA" sz="14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28" name="Freeform 27"/>
          <p:cNvSpPr/>
          <p:nvPr/>
        </p:nvSpPr>
        <p:spPr>
          <a:xfrm>
            <a:off x="5627499" y="2585729"/>
            <a:ext cx="2342347" cy="1293228"/>
          </a:xfrm>
          <a:custGeom>
            <a:avLst/>
            <a:gdLst>
              <a:gd name="connsiteX0" fmla="*/ 6481476 w 6481476"/>
              <a:gd name="connsiteY0" fmla="*/ 0 h 3175127"/>
              <a:gd name="connsiteX1" fmla="*/ 5578230 w 6481476"/>
              <a:gd name="connsiteY1" fmla="*/ 0 h 3175127"/>
              <a:gd name="connsiteX2" fmla="*/ 5583704 w 6481476"/>
              <a:gd name="connsiteY2" fmla="*/ 372256 h 3175127"/>
              <a:gd name="connsiteX3" fmla="*/ 5145767 w 6481476"/>
              <a:gd name="connsiteY3" fmla="*/ 372256 h 3175127"/>
              <a:gd name="connsiteX4" fmla="*/ 5156715 w 6481476"/>
              <a:gd name="connsiteY4" fmla="*/ 706192 h 3175127"/>
              <a:gd name="connsiteX5" fmla="*/ 4127562 w 6481476"/>
              <a:gd name="connsiteY5" fmla="*/ 700718 h 3175127"/>
              <a:gd name="connsiteX6" fmla="*/ 4133036 w 6481476"/>
              <a:gd name="connsiteY6" fmla="*/ 864948 h 3175127"/>
              <a:gd name="connsiteX7" fmla="*/ 3826480 w 6481476"/>
              <a:gd name="connsiteY7" fmla="*/ 864948 h 3175127"/>
              <a:gd name="connsiteX8" fmla="*/ 3831954 w 6481476"/>
              <a:gd name="connsiteY8" fmla="*/ 1012756 h 3175127"/>
              <a:gd name="connsiteX9" fmla="*/ 3831954 w 6481476"/>
              <a:gd name="connsiteY9" fmla="*/ 1012756 h 3175127"/>
              <a:gd name="connsiteX10" fmla="*/ 3804583 w 6481476"/>
              <a:gd name="connsiteY10" fmla="*/ 1176987 h 3175127"/>
              <a:gd name="connsiteX11" fmla="*/ 3591088 w 6481476"/>
              <a:gd name="connsiteY11" fmla="*/ 1171512 h 3175127"/>
              <a:gd name="connsiteX12" fmla="*/ 3585614 w 6481476"/>
              <a:gd name="connsiteY12" fmla="*/ 1297423 h 3175127"/>
              <a:gd name="connsiteX13" fmla="*/ 3525397 w 6481476"/>
              <a:gd name="connsiteY13" fmla="*/ 1286474 h 3175127"/>
              <a:gd name="connsiteX14" fmla="*/ 3530872 w 6481476"/>
              <a:gd name="connsiteY14" fmla="*/ 1434282 h 3175127"/>
              <a:gd name="connsiteX15" fmla="*/ 3021769 w 6481476"/>
              <a:gd name="connsiteY15" fmla="*/ 1434282 h 3175127"/>
              <a:gd name="connsiteX16" fmla="*/ 2988924 w 6481476"/>
              <a:gd name="connsiteY16" fmla="*/ 1691576 h 3175127"/>
              <a:gd name="connsiteX17" fmla="*/ 2912285 w 6481476"/>
              <a:gd name="connsiteY17" fmla="*/ 1691576 h 3175127"/>
              <a:gd name="connsiteX18" fmla="*/ 2906811 w 6481476"/>
              <a:gd name="connsiteY18" fmla="*/ 1779166 h 3175127"/>
              <a:gd name="connsiteX19" fmla="*/ 2780904 w 6481476"/>
              <a:gd name="connsiteY19" fmla="*/ 1779166 h 3175127"/>
              <a:gd name="connsiteX20" fmla="*/ 2780904 w 6481476"/>
              <a:gd name="connsiteY20" fmla="*/ 1910551 h 3175127"/>
              <a:gd name="connsiteX21" fmla="*/ 2731636 w 6481476"/>
              <a:gd name="connsiteY21" fmla="*/ 1910551 h 3175127"/>
              <a:gd name="connsiteX22" fmla="*/ 2731636 w 6481476"/>
              <a:gd name="connsiteY22" fmla="*/ 2030986 h 3175127"/>
              <a:gd name="connsiteX23" fmla="*/ 2649522 w 6481476"/>
              <a:gd name="connsiteY23" fmla="*/ 2020038 h 3175127"/>
              <a:gd name="connsiteX24" fmla="*/ 2649522 w 6481476"/>
              <a:gd name="connsiteY24" fmla="*/ 2113102 h 3175127"/>
              <a:gd name="connsiteX25" fmla="*/ 2446976 w 6481476"/>
              <a:gd name="connsiteY25" fmla="*/ 2107627 h 3175127"/>
              <a:gd name="connsiteX26" fmla="*/ 2446976 w 6481476"/>
              <a:gd name="connsiteY26" fmla="*/ 2239012 h 3175127"/>
              <a:gd name="connsiteX27" fmla="*/ 1861235 w 6481476"/>
              <a:gd name="connsiteY27" fmla="*/ 2228063 h 3175127"/>
              <a:gd name="connsiteX28" fmla="*/ 1861235 w 6481476"/>
              <a:gd name="connsiteY28" fmla="*/ 2392294 h 3175127"/>
              <a:gd name="connsiteX29" fmla="*/ 1795544 w 6481476"/>
              <a:gd name="connsiteY29" fmla="*/ 2392294 h 3175127"/>
              <a:gd name="connsiteX30" fmla="*/ 1795544 w 6481476"/>
              <a:gd name="connsiteY30" fmla="*/ 2485358 h 3175127"/>
              <a:gd name="connsiteX31" fmla="*/ 1713431 w 6481476"/>
              <a:gd name="connsiteY31" fmla="*/ 2485358 h 3175127"/>
              <a:gd name="connsiteX32" fmla="*/ 1713431 w 6481476"/>
              <a:gd name="connsiteY32" fmla="*/ 2589371 h 3175127"/>
              <a:gd name="connsiteX33" fmla="*/ 1521833 w 6481476"/>
              <a:gd name="connsiteY33" fmla="*/ 2583896 h 3175127"/>
              <a:gd name="connsiteX34" fmla="*/ 1521833 w 6481476"/>
              <a:gd name="connsiteY34" fmla="*/ 2682435 h 3175127"/>
              <a:gd name="connsiteX35" fmla="*/ 1149586 w 6481476"/>
              <a:gd name="connsiteY35" fmla="*/ 2676960 h 3175127"/>
              <a:gd name="connsiteX36" fmla="*/ 1144112 w 6481476"/>
              <a:gd name="connsiteY36" fmla="*/ 2753601 h 3175127"/>
              <a:gd name="connsiteX37" fmla="*/ 957988 w 6481476"/>
              <a:gd name="connsiteY37" fmla="*/ 2753601 h 3175127"/>
              <a:gd name="connsiteX38" fmla="*/ 957988 w 6481476"/>
              <a:gd name="connsiteY38" fmla="*/ 2835717 h 3175127"/>
              <a:gd name="connsiteX39" fmla="*/ 886824 w 6481476"/>
              <a:gd name="connsiteY39" fmla="*/ 2830242 h 3175127"/>
              <a:gd name="connsiteX40" fmla="*/ 886824 w 6481476"/>
              <a:gd name="connsiteY40" fmla="*/ 2917832 h 3175127"/>
              <a:gd name="connsiteX41" fmla="*/ 700700 w 6481476"/>
              <a:gd name="connsiteY41" fmla="*/ 2917832 h 3175127"/>
              <a:gd name="connsiteX42" fmla="*/ 635009 w 6481476"/>
              <a:gd name="connsiteY42" fmla="*/ 3038268 h 3175127"/>
              <a:gd name="connsiteX43" fmla="*/ 454360 w 6481476"/>
              <a:gd name="connsiteY43" fmla="*/ 3038268 h 3175127"/>
              <a:gd name="connsiteX44" fmla="*/ 448886 w 6481476"/>
              <a:gd name="connsiteY44" fmla="*/ 3098486 h 3175127"/>
              <a:gd name="connsiteX45" fmla="*/ 322979 w 6481476"/>
              <a:gd name="connsiteY45" fmla="*/ 3103960 h 3175127"/>
              <a:gd name="connsiteX46" fmla="*/ 322979 w 6481476"/>
              <a:gd name="connsiteY46" fmla="*/ 3175127 h 3175127"/>
              <a:gd name="connsiteX47" fmla="*/ 0 w 6481476"/>
              <a:gd name="connsiteY47" fmla="*/ 3175127 h 3175127"/>
              <a:gd name="connsiteX0" fmla="*/ 6481476 w 6481476"/>
              <a:gd name="connsiteY0" fmla="*/ 0 h 3175127"/>
              <a:gd name="connsiteX1" fmla="*/ 5578230 w 6481476"/>
              <a:gd name="connsiteY1" fmla="*/ 0 h 3175127"/>
              <a:gd name="connsiteX2" fmla="*/ 5583704 w 6481476"/>
              <a:gd name="connsiteY2" fmla="*/ 372256 h 3175127"/>
              <a:gd name="connsiteX3" fmla="*/ 5145767 w 6481476"/>
              <a:gd name="connsiteY3" fmla="*/ 372256 h 3175127"/>
              <a:gd name="connsiteX4" fmla="*/ 5156715 w 6481476"/>
              <a:gd name="connsiteY4" fmla="*/ 706192 h 3175127"/>
              <a:gd name="connsiteX5" fmla="*/ 4127562 w 6481476"/>
              <a:gd name="connsiteY5" fmla="*/ 700718 h 3175127"/>
              <a:gd name="connsiteX6" fmla="*/ 4133036 w 6481476"/>
              <a:gd name="connsiteY6" fmla="*/ 864948 h 3175127"/>
              <a:gd name="connsiteX7" fmla="*/ 3826480 w 6481476"/>
              <a:gd name="connsiteY7" fmla="*/ 864948 h 3175127"/>
              <a:gd name="connsiteX8" fmla="*/ 3831954 w 6481476"/>
              <a:gd name="connsiteY8" fmla="*/ 1012756 h 3175127"/>
              <a:gd name="connsiteX9" fmla="*/ 3831954 w 6481476"/>
              <a:gd name="connsiteY9" fmla="*/ 1012756 h 3175127"/>
              <a:gd name="connsiteX10" fmla="*/ 3793634 w 6481476"/>
              <a:gd name="connsiteY10" fmla="*/ 1018230 h 3175127"/>
              <a:gd name="connsiteX11" fmla="*/ 3804583 w 6481476"/>
              <a:gd name="connsiteY11" fmla="*/ 1176987 h 3175127"/>
              <a:gd name="connsiteX12" fmla="*/ 3591088 w 6481476"/>
              <a:gd name="connsiteY12" fmla="*/ 1171512 h 3175127"/>
              <a:gd name="connsiteX13" fmla="*/ 3585614 w 6481476"/>
              <a:gd name="connsiteY13" fmla="*/ 1297423 h 3175127"/>
              <a:gd name="connsiteX14" fmla="*/ 3525397 w 6481476"/>
              <a:gd name="connsiteY14" fmla="*/ 1286474 h 3175127"/>
              <a:gd name="connsiteX15" fmla="*/ 3530872 w 6481476"/>
              <a:gd name="connsiteY15" fmla="*/ 1434282 h 3175127"/>
              <a:gd name="connsiteX16" fmla="*/ 3021769 w 6481476"/>
              <a:gd name="connsiteY16" fmla="*/ 1434282 h 3175127"/>
              <a:gd name="connsiteX17" fmla="*/ 2988924 w 6481476"/>
              <a:gd name="connsiteY17" fmla="*/ 1691576 h 3175127"/>
              <a:gd name="connsiteX18" fmla="*/ 2912285 w 6481476"/>
              <a:gd name="connsiteY18" fmla="*/ 1691576 h 3175127"/>
              <a:gd name="connsiteX19" fmla="*/ 2906811 w 6481476"/>
              <a:gd name="connsiteY19" fmla="*/ 1779166 h 3175127"/>
              <a:gd name="connsiteX20" fmla="*/ 2780904 w 6481476"/>
              <a:gd name="connsiteY20" fmla="*/ 1779166 h 3175127"/>
              <a:gd name="connsiteX21" fmla="*/ 2780904 w 6481476"/>
              <a:gd name="connsiteY21" fmla="*/ 1910551 h 3175127"/>
              <a:gd name="connsiteX22" fmla="*/ 2731636 w 6481476"/>
              <a:gd name="connsiteY22" fmla="*/ 1910551 h 3175127"/>
              <a:gd name="connsiteX23" fmla="*/ 2731636 w 6481476"/>
              <a:gd name="connsiteY23" fmla="*/ 2030986 h 3175127"/>
              <a:gd name="connsiteX24" fmla="*/ 2649522 w 6481476"/>
              <a:gd name="connsiteY24" fmla="*/ 2020038 h 3175127"/>
              <a:gd name="connsiteX25" fmla="*/ 2649522 w 6481476"/>
              <a:gd name="connsiteY25" fmla="*/ 2113102 h 3175127"/>
              <a:gd name="connsiteX26" fmla="*/ 2446976 w 6481476"/>
              <a:gd name="connsiteY26" fmla="*/ 2107627 h 3175127"/>
              <a:gd name="connsiteX27" fmla="*/ 2446976 w 6481476"/>
              <a:gd name="connsiteY27" fmla="*/ 2239012 h 3175127"/>
              <a:gd name="connsiteX28" fmla="*/ 1861235 w 6481476"/>
              <a:gd name="connsiteY28" fmla="*/ 2228063 h 3175127"/>
              <a:gd name="connsiteX29" fmla="*/ 1861235 w 6481476"/>
              <a:gd name="connsiteY29" fmla="*/ 2392294 h 3175127"/>
              <a:gd name="connsiteX30" fmla="*/ 1795544 w 6481476"/>
              <a:gd name="connsiteY30" fmla="*/ 2392294 h 3175127"/>
              <a:gd name="connsiteX31" fmla="*/ 1795544 w 6481476"/>
              <a:gd name="connsiteY31" fmla="*/ 2485358 h 3175127"/>
              <a:gd name="connsiteX32" fmla="*/ 1713431 w 6481476"/>
              <a:gd name="connsiteY32" fmla="*/ 2485358 h 3175127"/>
              <a:gd name="connsiteX33" fmla="*/ 1713431 w 6481476"/>
              <a:gd name="connsiteY33" fmla="*/ 2589371 h 3175127"/>
              <a:gd name="connsiteX34" fmla="*/ 1521833 w 6481476"/>
              <a:gd name="connsiteY34" fmla="*/ 2583896 h 3175127"/>
              <a:gd name="connsiteX35" fmla="*/ 1521833 w 6481476"/>
              <a:gd name="connsiteY35" fmla="*/ 2682435 h 3175127"/>
              <a:gd name="connsiteX36" fmla="*/ 1149586 w 6481476"/>
              <a:gd name="connsiteY36" fmla="*/ 2676960 h 3175127"/>
              <a:gd name="connsiteX37" fmla="*/ 1144112 w 6481476"/>
              <a:gd name="connsiteY37" fmla="*/ 2753601 h 3175127"/>
              <a:gd name="connsiteX38" fmla="*/ 957988 w 6481476"/>
              <a:gd name="connsiteY38" fmla="*/ 2753601 h 3175127"/>
              <a:gd name="connsiteX39" fmla="*/ 957988 w 6481476"/>
              <a:gd name="connsiteY39" fmla="*/ 2835717 h 3175127"/>
              <a:gd name="connsiteX40" fmla="*/ 886824 w 6481476"/>
              <a:gd name="connsiteY40" fmla="*/ 2830242 h 3175127"/>
              <a:gd name="connsiteX41" fmla="*/ 886824 w 6481476"/>
              <a:gd name="connsiteY41" fmla="*/ 2917832 h 3175127"/>
              <a:gd name="connsiteX42" fmla="*/ 700700 w 6481476"/>
              <a:gd name="connsiteY42" fmla="*/ 2917832 h 3175127"/>
              <a:gd name="connsiteX43" fmla="*/ 635009 w 6481476"/>
              <a:gd name="connsiteY43" fmla="*/ 3038268 h 3175127"/>
              <a:gd name="connsiteX44" fmla="*/ 454360 w 6481476"/>
              <a:gd name="connsiteY44" fmla="*/ 3038268 h 3175127"/>
              <a:gd name="connsiteX45" fmla="*/ 448886 w 6481476"/>
              <a:gd name="connsiteY45" fmla="*/ 3098486 h 3175127"/>
              <a:gd name="connsiteX46" fmla="*/ 322979 w 6481476"/>
              <a:gd name="connsiteY46" fmla="*/ 3103960 h 3175127"/>
              <a:gd name="connsiteX47" fmla="*/ 322979 w 6481476"/>
              <a:gd name="connsiteY47" fmla="*/ 3175127 h 3175127"/>
              <a:gd name="connsiteX48" fmla="*/ 0 w 6481476"/>
              <a:gd name="connsiteY48" fmla="*/ 3175127 h 3175127"/>
              <a:gd name="connsiteX0" fmla="*/ 6481476 w 6481476"/>
              <a:gd name="connsiteY0" fmla="*/ 0 h 3175127"/>
              <a:gd name="connsiteX1" fmla="*/ 5578230 w 6481476"/>
              <a:gd name="connsiteY1" fmla="*/ 0 h 3175127"/>
              <a:gd name="connsiteX2" fmla="*/ 5583704 w 6481476"/>
              <a:gd name="connsiteY2" fmla="*/ 372256 h 3175127"/>
              <a:gd name="connsiteX3" fmla="*/ 5145767 w 6481476"/>
              <a:gd name="connsiteY3" fmla="*/ 372256 h 3175127"/>
              <a:gd name="connsiteX4" fmla="*/ 5156715 w 6481476"/>
              <a:gd name="connsiteY4" fmla="*/ 706192 h 3175127"/>
              <a:gd name="connsiteX5" fmla="*/ 4127562 w 6481476"/>
              <a:gd name="connsiteY5" fmla="*/ 700718 h 3175127"/>
              <a:gd name="connsiteX6" fmla="*/ 4133036 w 6481476"/>
              <a:gd name="connsiteY6" fmla="*/ 864948 h 3175127"/>
              <a:gd name="connsiteX7" fmla="*/ 3826480 w 6481476"/>
              <a:gd name="connsiteY7" fmla="*/ 864948 h 3175127"/>
              <a:gd name="connsiteX8" fmla="*/ 3831954 w 6481476"/>
              <a:gd name="connsiteY8" fmla="*/ 1012756 h 3175127"/>
              <a:gd name="connsiteX9" fmla="*/ 3831954 w 6481476"/>
              <a:gd name="connsiteY9" fmla="*/ 1012756 h 3175127"/>
              <a:gd name="connsiteX10" fmla="*/ 3793634 w 6481476"/>
              <a:gd name="connsiteY10" fmla="*/ 1018230 h 3175127"/>
              <a:gd name="connsiteX11" fmla="*/ 3804583 w 6481476"/>
              <a:gd name="connsiteY11" fmla="*/ 1176987 h 3175127"/>
              <a:gd name="connsiteX12" fmla="*/ 3591088 w 6481476"/>
              <a:gd name="connsiteY12" fmla="*/ 1171512 h 3175127"/>
              <a:gd name="connsiteX13" fmla="*/ 3585614 w 6481476"/>
              <a:gd name="connsiteY13" fmla="*/ 1297423 h 3175127"/>
              <a:gd name="connsiteX14" fmla="*/ 3525397 w 6481476"/>
              <a:gd name="connsiteY14" fmla="*/ 1286474 h 3175127"/>
              <a:gd name="connsiteX15" fmla="*/ 3530872 w 6481476"/>
              <a:gd name="connsiteY15" fmla="*/ 1434282 h 3175127"/>
              <a:gd name="connsiteX16" fmla="*/ 3021769 w 6481476"/>
              <a:gd name="connsiteY16" fmla="*/ 1434282 h 3175127"/>
              <a:gd name="connsiteX17" fmla="*/ 2988924 w 6481476"/>
              <a:gd name="connsiteY17" fmla="*/ 1691576 h 3175127"/>
              <a:gd name="connsiteX18" fmla="*/ 2912285 w 6481476"/>
              <a:gd name="connsiteY18" fmla="*/ 1691576 h 3175127"/>
              <a:gd name="connsiteX19" fmla="*/ 2906811 w 6481476"/>
              <a:gd name="connsiteY19" fmla="*/ 1779166 h 3175127"/>
              <a:gd name="connsiteX20" fmla="*/ 2780904 w 6481476"/>
              <a:gd name="connsiteY20" fmla="*/ 1779166 h 3175127"/>
              <a:gd name="connsiteX21" fmla="*/ 2780904 w 6481476"/>
              <a:gd name="connsiteY21" fmla="*/ 1910551 h 3175127"/>
              <a:gd name="connsiteX22" fmla="*/ 2731636 w 6481476"/>
              <a:gd name="connsiteY22" fmla="*/ 1910551 h 3175127"/>
              <a:gd name="connsiteX23" fmla="*/ 2731636 w 6481476"/>
              <a:gd name="connsiteY23" fmla="*/ 2030986 h 3175127"/>
              <a:gd name="connsiteX24" fmla="*/ 2649522 w 6481476"/>
              <a:gd name="connsiteY24" fmla="*/ 2020038 h 3175127"/>
              <a:gd name="connsiteX25" fmla="*/ 2649522 w 6481476"/>
              <a:gd name="connsiteY25" fmla="*/ 2113102 h 3175127"/>
              <a:gd name="connsiteX26" fmla="*/ 2446976 w 6481476"/>
              <a:gd name="connsiteY26" fmla="*/ 2107627 h 3175127"/>
              <a:gd name="connsiteX27" fmla="*/ 2446976 w 6481476"/>
              <a:gd name="connsiteY27" fmla="*/ 2239012 h 3175127"/>
              <a:gd name="connsiteX28" fmla="*/ 1861235 w 6481476"/>
              <a:gd name="connsiteY28" fmla="*/ 2228063 h 3175127"/>
              <a:gd name="connsiteX29" fmla="*/ 1861235 w 6481476"/>
              <a:gd name="connsiteY29" fmla="*/ 2392294 h 3175127"/>
              <a:gd name="connsiteX30" fmla="*/ 1795544 w 6481476"/>
              <a:gd name="connsiteY30" fmla="*/ 2392294 h 3175127"/>
              <a:gd name="connsiteX31" fmla="*/ 1795544 w 6481476"/>
              <a:gd name="connsiteY31" fmla="*/ 2485358 h 3175127"/>
              <a:gd name="connsiteX32" fmla="*/ 1713431 w 6481476"/>
              <a:gd name="connsiteY32" fmla="*/ 2485358 h 3175127"/>
              <a:gd name="connsiteX33" fmla="*/ 1713431 w 6481476"/>
              <a:gd name="connsiteY33" fmla="*/ 2589371 h 3175127"/>
              <a:gd name="connsiteX34" fmla="*/ 1521833 w 6481476"/>
              <a:gd name="connsiteY34" fmla="*/ 2583896 h 3175127"/>
              <a:gd name="connsiteX35" fmla="*/ 1521833 w 6481476"/>
              <a:gd name="connsiteY35" fmla="*/ 2682435 h 3175127"/>
              <a:gd name="connsiteX36" fmla="*/ 1149586 w 6481476"/>
              <a:gd name="connsiteY36" fmla="*/ 2676960 h 3175127"/>
              <a:gd name="connsiteX37" fmla="*/ 1144112 w 6481476"/>
              <a:gd name="connsiteY37" fmla="*/ 2753601 h 3175127"/>
              <a:gd name="connsiteX38" fmla="*/ 957988 w 6481476"/>
              <a:gd name="connsiteY38" fmla="*/ 2753601 h 3175127"/>
              <a:gd name="connsiteX39" fmla="*/ 957988 w 6481476"/>
              <a:gd name="connsiteY39" fmla="*/ 2835717 h 3175127"/>
              <a:gd name="connsiteX40" fmla="*/ 886824 w 6481476"/>
              <a:gd name="connsiteY40" fmla="*/ 2830242 h 3175127"/>
              <a:gd name="connsiteX41" fmla="*/ 886824 w 6481476"/>
              <a:gd name="connsiteY41" fmla="*/ 2917832 h 3175127"/>
              <a:gd name="connsiteX42" fmla="*/ 700700 w 6481476"/>
              <a:gd name="connsiteY42" fmla="*/ 2917832 h 3175127"/>
              <a:gd name="connsiteX43" fmla="*/ 635009 w 6481476"/>
              <a:gd name="connsiteY43" fmla="*/ 3038268 h 3175127"/>
              <a:gd name="connsiteX44" fmla="*/ 454360 w 6481476"/>
              <a:gd name="connsiteY44" fmla="*/ 3038268 h 3175127"/>
              <a:gd name="connsiteX45" fmla="*/ 448886 w 6481476"/>
              <a:gd name="connsiteY45" fmla="*/ 3098486 h 3175127"/>
              <a:gd name="connsiteX46" fmla="*/ 322979 w 6481476"/>
              <a:gd name="connsiteY46" fmla="*/ 3103960 h 3175127"/>
              <a:gd name="connsiteX47" fmla="*/ 322979 w 6481476"/>
              <a:gd name="connsiteY47" fmla="*/ 3175127 h 3175127"/>
              <a:gd name="connsiteX48" fmla="*/ 0 w 6481476"/>
              <a:gd name="connsiteY48" fmla="*/ 3175127 h 3175127"/>
              <a:gd name="connsiteX0" fmla="*/ 6481476 w 6481476"/>
              <a:gd name="connsiteY0" fmla="*/ 0 h 3175127"/>
              <a:gd name="connsiteX1" fmla="*/ 5578230 w 6481476"/>
              <a:gd name="connsiteY1" fmla="*/ 0 h 3175127"/>
              <a:gd name="connsiteX2" fmla="*/ 5583704 w 6481476"/>
              <a:gd name="connsiteY2" fmla="*/ 372256 h 3175127"/>
              <a:gd name="connsiteX3" fmla="*/ 5145767 w 6481476"/>
              <a:gd name="connsiteY3" fmla="*/ 372256 h 3175127"/>
              <a:gd name="connsiteX4" fmla="*/ 5156715 w 6481476"/>
              <a:gd name="connsiteY4" fmla="*/ 706192 h 3175127"/>
              <a:gd name="connsiteX5" fmla="*/ 4127562 w 6481476"/>
              <a:gd name="connsiteY5" fmla="*/ 700718 h 3175127"/>
              <a:gd name="connsiteX6" fmla="*/ 4133036 w 6481476"/>
              <a:gd name="connsiteY6" fmla="*/ 864948 h 3175127"/>
              <a:gd name="connsiteX7" fmla="*/ 3826480 w 6481476"/>
              <a:gd name="connsiteY7" fmla="*/ 864948 h 3175127"/>
              <a:gd name="connsiteX8" fmla="*/ 3831954 w 6481476"/>
              <a:gd name="connsiteY8" fmla="*/ 1012756 h 3175127"/>
              <a:gd name="connsiteX9" fmla="*/ 3831954 w 6481476"/>
              <a:gd name="connsiteY9" fmla="*/ 1012756 h 3175127"/>
              <a:gd name="connsiteX10" fmla="*/ 3793634 w 6481476"/>
              <a:gd name="connsiteY10" fmla="*/ 1018230 h 3175127"/>
              <a:gd name="connsiteX11" fmla="*/ 3804583 w 6481476"/>
              <a:gd name="connsiteY11" fmla="*/ 1176987 h 3175127"/>
              <a:gd name="connsiteX12" fmla="*/ 3591088 w 6481476"/>
              <a:gd name="connsiteY12" fmla="*/ 1171512 h 3175127"/>
              <a:gd name="connsiteX13" fmla="*/ 3585614 w 6481476"/>
              <a:gd name="connsiteY13" fmla="*/ 1286475 h 3175127"/>
              <a:gd name="connsiteX14" fmla="*/ 3525397 w 6481476"/>
              <a:gd name="connsiteY14" fmla="*/ 1286474 h 3175127"/>
              <a:gd name="connsiteX15" fmla="*/ 3530872 w 6481476"/>
              <a:gd name="connsiteY15" fmla="*/ 1434282 h 3175127"/>
              <a:gd name="connsiteX16" fmla="*/ 3021769 w 6481476"/>
              <a:gd name="connsiteY16" fmla="*/ 1434282 h 3175127"/>
              <a:gd name="connsiteX17" fmla="*/ 2988924 w 6481476"/>
              <a:gd name="connsiteY17" fmla="*/ 1691576 h 3175127"/>
              <a:gd name="connsiteX18" fmla="*/ 2912285 w 6481476"/>
              <a:gd name="connsiteY18" fmla="*/ 1691576 h 3175127"/>
              <a:gd name="connsiteX19" fmla="*/ 2906811 w 6481476"/>
              <a:gd name="connsiteY19" fmla="*/ 1779166 h 3175127"/>
              <a:gd name="connsiteX20" fmla="*/ 2780904 w 6481476"/>
              <a:gd name="connsiteY20" fmla="*/ 1779166 h 3175127"/>
              <a:gd name="connsiteX21" fmla="*/ 2780904 w 6481476"/>
              <a:gd name="connsiteY21" fmla="*/ 1910551 h 3175127"/>
              <a:gd name="connsiteX22" fmla="*/ 2731636 w 6481476"/>
              <a:gd name="connsiteY22" fmla="*/ 1910551 h 3175127"/>
              <a:gd name="connsiteX23" fmla="*/ 2731636 w 6481476"/>
              <a:gd name="connsiteY23" fmla="*/ 2030986 h 3175127"/>
              <a:gd name="connsiteX24" fmla="*/ 2649522 w 6481476"/>
              <a:gd name="connsiteY24" fmla="*/ 2020038 h 3175127"/>
              <a:gd name="connsiteX25" fmla="*/ 2649522 w 6481476"/>
              <a:gd name="connsiteY25" fmla="*/ 2113102 h 3175127"/>
              <a:gd name="connsiteX26" fmla="*/ 2446976 w 6481476"/>
              <a:gd name="connsiteY26" fmla="*/ 2107627 h 3175127"/>
              <a:gd name="connsiteX27" fmla="*/ 2446976 w 6481476"/>
              <a:gd name="connsiteY27" fmla="*/ 2239012 h 3175127"/>
              <a:gd name="connsiteX28" fmla="*/ 1861235 w 6481476"/>
              <a:gd name="connsiteY28" fmla="*/ 2228063 h 3175127"/>
              <a:gd name="connsiteX29" fmla="*/ 1861235 w 6481476"/>
              <a:gd name="connsiteY29" fmla="*/ 2392294 h 3175127"/>
              <a:gd name="connsiteX30" fmla="*/ 1795544 w 6481476"/>
              <a:gd name="connsiteY30" fmla="*/ 2392294 h 3175127"/>
              <a:gd name="connsiteX31" fmla="*/ 1795544 w 6481476"/>
              <a:gd name="connsiteY31" fmla="*/ 2485358 h 3175127"/>
              <a:gd name="connsiteX32" fmla="*/ 1713431 w 6481476"/>
              <a:gd name="connsiteY32" fmla="*/ 2485358 h 3175127"/>
              <a:gd name="connsiteX33" fmla="*/ 1713431 w 6481476"/>
              <a:gd name="connsiteY33" fmla="*/ 2589371 h 3175127"/>
              <a:gd name="connsiteX34" fmla="*/ 1521833 w 6481476"/>
              <a:gd name="connsiteY34" fmla="*/ 2583896 h 3175127"/>
              <a:gd name="connsiteX35" fmla="*/ 1521833 w 6481476"/>
              <a:gd name="connsiteY35" fmla="*/ 2682435 h 3175127"/>
              <a:gd name="connsiteX36" fmla="*/ 1149586 w 6481476"/>
              <a:gd name="connsiteY36" fmla="*/ 2676960 h 3175127"/>
              <a:gd name="connsiteX37" fmla="*/ 1144112 w 6481476"/>
              <a:gd name="connsiteY37" fmla="*/ 2753601 h 3175127"/>
              <a:gd name="connsiteX38" fmla="*/ 957988 w 6481476"/>
              <a:gd name="connsiteY38" fmla="*/ 2753601 h 3175127"/>
              <a:gd name="connsiteX39" fmla="*/ 957988 w 6481476"/>
              <a:gd name="connsiteY39" fmla="*/ 2835717 h 3175127"/>
              <a:gd name="connsiteX40" fmla="*/ 886824 w 6481476"/>
              <a:gd name="connsiteY40" fmla="*/ 2830242 h 3175127"/>
              <a:gd name="connsiteX41" fmla="*/ 886824 w 6481476"/>
              <a:gd name="connsiteY41" fmla="*/ 2917832 h 3175127"/>
              <a:gd name="connsiteX42" fmla="*/ 700700 w 6481476"/>
              <a:gd name="connsiteY42" fmla="*/ 2917832 h 3175127"/>
              <a:gd name="connsiteX43" fmla="*/ 635009 w 6481476"/>
              <a:gd name="connsiteY43" fmla="*/ 3038268 h 3175127"/>
              <a:gd name="connsiteX44" fmla="*/ 454360 w 6481476"/>
              <a:gd name="connsiteY44" fmla="*/ 3038268 h 3175127"/>
              <a:gd name="connsiteX45" fmla="*/ 448886 w 6481476"/>
              <a:gd name="connsiteY45" fmla="*/ 3098486 h 3175127"/>
              <a:gd name="connsiteX46" fmla="*/ 322979 w 6481476"/>
              <a:gd name="connsiteY46" fmla="*/ 3103960 h 3175127"/>
              <a:gd name="connsiteX47" fmla="*/ 322979 w 6481476"/>
              <a:gd name="connsiteY47" fmla="*/ 3175127 h 3175127"/>
              <a:gd name="connsiteX48" fmla="*/ 0 w 6481476"/>
              <a:gd name="connsiteY48" fmla="*/ 3175127 h 31751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6481476" h="3175127">
                <a:moveTo>
                  <a:pt x="6481476" y="0"/>
                </a:moveTo>
                <a:lnTo>
                  <a:pt x="5578230" y="0"/>
                </a:lnTo>
                <a:cubicBezTo>
                  <a:pt x="5580055" y="124085"/>
                  <a:pt x="5581879" y="248171"/>
                  <a:pt x="5583704" y="372256"/>
                </a:cubicBezTo>
                <a:lnTo>
                  <a:pt x="5145767" y="372256"/>
                </a:lnTo>
                <a:lnTo>
                  <a:pt x="5156715" y="706192"/>
                </a:lnTo>
                <a:lnTo>
                  <a:pt x="4127562" y="700718"/>
                </a:lnTo>
                <a:lnTo>
                  <a:pt x="4133036" y="864948"/>
                </a:lnTo>
                <a:lnTo>
                  <a:pt x="3826480" y="864948"/>
                </a:lnTo>
                <a:lnTo>
                  <a:pt x="3831954" y="1012756"/>
                </a:lnTo>
                <a:lnTo>
                  <a:pt x="3831954" y="1012756"/>
                </a:lnTo>
                <a:lnTo>
                  <a:pt x="3793634" y="1018230"/>
                </a:lnTo>
                <a:lnTo>
                  <a:pt x="3804583" y="1176987"/>
                </a:lnTo>
                <a:lnTo>
                  <a:pt x="3591088" y="1171512"/>
                </a:lnTo>
                <a:lnTo>
                  <a:pt x="3585614" y="1286475"/>
                </a:lnTo>
                <a:lnTo>
                  <a:pt x="3525397" y="1286474"/>
                </a:lnTo>
                <a:lnTo>
                  <a:pt x="3530872" y="1434282"/>
                </a:lnTo>
                <a:lnTo>
                  <a:pt x="3021769" y="1434282"/>
                </a:lnTo>
                <a:lnTo>
                  <a:pt x="2988924" y="1691576"/>
                </a:lnTo>
                <a:lnTo>
                  <a:pt x="2912285" y="1691576"/>
                </a:lnTo>
                <a:lnTo>
                  <a:pt x="2906811" y="1779166"/>
                </a:lnTo>
                <a:lnTo>
                  <a:pt x="2780904" y="1779166"/>
                </a:lnTo>
                <a:lnTo>
                  <a:pt x="2780904" y="1910551"/>
                </a:lnTo>
                <a:lnTo>
                  <a:pt x="2731636" y="1910551"/>
                </a:lnTo>
                <a:lnTo>
                  <a:pt x="2731636" y="2030986"/>
                </a:lnTo>
                <a:lnTo>
                  <a:pt x="2649522" y="2020038"/>
                </a:lnTo>
                <a:lnTo>
                  <a:pt x="2649522" y="2113102"/>
                </a:lnTo>
                <a:lnTo>
                  <a:pt x="2446976" y="2107627"/>
                </a:lnTo>
                <a:lnTo>
                  <a:pt x="2446976" y="2239012"/>
                </a:lnTo>
                <a:lnTo>
                  <a:pt x="1861235" y="2228063"/>
                </a:lnTo>
                <a:lnTo>
                  <a:pt x="1861235" y="2392294"/>
                </a:lnTo>
                <a:lnTo>
                  <a:pt x="1795544" y="2392294"/>
                </a:lnTo>
                <a:lnTo>
                  <a:pt x="1795544" y="2485358"/>
                </a:lnTo>
                <a:lnTo>
                  <a:pt x="1713431" y="2485358"/>
                </a:lnTo>
                <a:lnTo>
                  <a:pt x="1713431" y="2589371"/>
                </a:lnTo>
                <a:lnTo>
                  <a:pt x="1521833" y="2583896"/>
                </a:lnTo>
                <a:lnTo>
                  <a:pt x="1521833" y="2682435"/>
                </a:lnTo>
                <a:lnTo>
                  <a:pt x="1149586" y="2676960"/>
                </a:lnTo>
                <a:lnTo>
                  <a:pt x="1144112" y="2753601"/>
                </a:lnTo>
                <a:lnTo>
                  <a:pt x="957988" y="2753601"/>
                </a:lnTo>
                <a:lnTo>
                  <a:pt x="957988" y="2835717"/>
                </a:lnTo>
                <a:lnTo>
                  <a:pt x="886824" y="2830242"/>
                </a:lnTo>
                <a:lnTo>
                  <a:pt x="886824" y="2917832"/>
                </a:lnTo>
                <a:lnTo>
                  <a:pt x="700700" y="2917832"/>
                </a:lnTo>
                <a:lnTo>
                  <a:pt x="635009" y="3038268"/>
                </a:lnTo>
                <a:lnTo>
                  <a:pt x="454360" y="3038268"/>
                </a:lnTo>
                <a:lnTo>
                  <a:pt x="448886" y="3098486"/>
                </a:lnTo>
                <a:lnTo>
                  <a:pt x="322979" y="3103960"/>
                </a:lnTo>
                <a:lnTo>
                  <a:pt x="322979" y="3175127"/>
                </a:lnTo>
                <a:lnTo>
                  <a:pt x="0" y="3175127"/>
                </a:lnTo>
              </a:path>
            </a:pathLst>
          </a:cu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8" name="Freeform 2047"/>
          <p:cNvSpPr/>
          <p:nvPr/>
        </p:nvSpPr>
        <p:spPr>
          <a:xfrm>
            <a:off x="5629477" y="3582407"/>
            <a:ext cx="2344325" cy="296551"/>
          </a:xfrm>
          <a:custGeom>
            <a:avLst/>
            <a:gdLst>
              <a:gd name="connsiteX0" fmla="*/ 6486951 w 6486951"/>
              <a:gd name="connsiteY0" fmla="*/ 5475 h 728090"/>
              <a:gd name="connsiteX1" fmla="*/ 5578230 w 6486951"/>
              <a:gd name="connsiteY1" fmla="*/ 0 h 728090"/>
              <a:gd name="connsiteX2" fmla="*/ 5578230 w 6486951"/>
              <a:gd name="connsiteY2" fmla="*/ 153282 h 728090"/>
              <a:gd name="connsiteX3" fmla="*/ 5134818 w 6486951"/>
              <a:gd name="connsiteY3" fmla="*/ 147808 h 728090"/>
              <a:gd name="connsiteX4" fmla="*/ 5140293 w 6486951"/>
              <a:gd name="connsiteY4" fmla="*/ 240872 h 728090"/>
              <a:gd name="connsiteX5" fmla="*/ 4116613 w 6486951"/>
              <a:gd name="connsiteY5" fmla="*/ 229923 h 728090"/>
              <a:gd name="connsiteX6" fmla="*/ 4116613 w 6486951"/>
              <a:gd name="connsiteY6" fmla="*/ 284667 h 728090"/>
              <a:gd name="connsiteX7" fmla="*/ 3821006 w 6486951"/>
              <a:gd name="connsiteY7" fmla="*/ 290141 h 728090"/>
              <a:gd name="connsiteX8" fmla="*/ 3788160 w 6486951"/>
              <a:gd name="connsiteY8" fmla="*/ 355834 h 728090"/>
              <a:gd name="connsiteX9" fmla="*/ 3580140 w 6486951"/>
              <a:gd name="connsiteY9" fmla="*/ 344885 h 728090"/>
              <a:gd name="connsiteX10" fmla="*/ 3519923 w 6486951"/>
              <a:gd name="connsiteY10" fmla="*/ 432475 h 728090"/>
              <a:gd name="connsiteX11" fmla="*/ 3021769 w 6486951"/>
              <a:gd name="connsiteY11" fmla="*/ 437949 h 728090"/>
              <a:gd name="connsiteX12" fmla="*/ 2961553 w 6486951"/>
              <a:gd name="connsiteY12" fmla="*/ 481744 h 728090"/>
              <a:gd name="connsiteX13" fmla="*/ 2797326 w 6486951"/>
              <a:gd name="connsiteY13" fmla="*/ 503641 h 728090"/>
              <a:gd name="connsiteX14" fmla="*/ 2693316 w 6486951"/>
              <a:gd name="connsiteY14" fmla="*/ 569334 h 728090"/>
              <a:gd name="connsiteX15" fmla="*/ 1905029 w 6486951"/>
              <a:gd name="connsiteY15" fmla="*/ 569334 h 728090"/>
              <a:gd name="connsiteX16" fmla="*/ 1828390 w 6486951"/>
              <a:gd name="connsiteY16" fmla="*/ 613128 h 728090"/>
              <a:gd name="connsiteX17" fmla="*/ 1697008 w 6486951"/>
              <a:gd name="connsiteY17" fmla="*/ 613128 h 728090"/>
              <a:gd name="connsiteX18" fmla="*/ 1636792 w 6486951"/>
              <a:gd name="connsiteY18" fmla="*/ 645975 h 728090"/>
              <a:gd name="connsiteX19" fmla="*/ 1510885 w 6486951"/>
              <a:gd name="connsiteY19" fmla="*/ 640500 h 728090"/>
              <a:gd name="connsiteX20" fmla="*/ 1467091 w 6486951"/>
              <a:gd name="connsiteY20" fmla="*/ 667872 h 728090"/>
              <a:gd name="connsiteX21" fmla="*/ 936092 w 6486951"/>
              <a:gd name="connsiteY21" fmla="*/ 673346 h 728090"/>
              <a:gd name="connsiteX22" fmla="*/ 864927 w 6486951"/>
              <a:gd name="connsiteY22" fmla="*/ 706192 h 728090"/>
              <a:gd name="connsiteX23" fmla="*/ 689752 w 6486951"/>
              <a:gd name="connsiteY23" fmla="*/ 695244 h 728090"/>
              <a:gd name="connsiteX24" fmla="*/ 596690 w 6486951"/>
              <a:gd name="connsiteY24" fmla="*/ 717141 h 728090"/>
              <a:gd name="connsiteX25" fmla="*/ 443412 w 6486951"/>
              <a:gd name="connsiteY25" fmla="*/ 711667 h 728090"/>
              <a:gd name="connsiteX26" fmla="*/ 361299 w 6486951"/>
              <a:gd name="connsiteY26" fmla="*/ 728090 h 728090"/>
              <a:gd name="connsiteX27" fmla="*/ 0 w 6486951"/>
              <a:gd name="connsiteY27" fmla="*/ 728090 h 7280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6486951" h="728090">
                <a:moveTo>
                  <a:pt x="6486951" y="5475"/>
                </a:moveTo>
                <a:lnTo>
                  <a:pt x="5578230" y="0"/>
                </a:lnTo>
                <a:lnTo>
                  <a:pt x="5578230" y="153282"/>
                </a:lnTo>
                <a:lnTo>
                  <a:pt x="5134818" y="147808"/>
                </a:lnTo>
                <a:lnTo>
                  <a:pt x="5140293" y="240872"/>
                </a:lnTo>
                <a:lnTo>
                  <a:pt x="4116613" y="229923"/>
                </a:lnTo>
                <a:lnTo>
                  <a:pt x="4116613" y="284667"/>
                </a:lnTo>
                <a:lnTo>
                  <a:pt x="3821006" y="290141"/>
                </a:lnTo>
                <a:lnTo>
                  <a:pt x="3788160" y="355834"/>
                </a:lnTo>
                <a:lnTo>
                  <a:pt x="3580140" y="344885"/>
                </a:lnTo>
                <a:lnTo>
                  <a:pt x="3519923" y="432475"/>
                </a:lnTo>
                <a:lnTo>
                  <a:pt x="3021769" y="437949"/>
                </a:lnTo>
                <a:lnTo>
                  <a:pt x="2961553" y="481744"/>
                </a:lnTo>
                <a:lnTo>
                  <a:pt x="2797326" y="503641"/>
                </a:lnTo>
                <a:lnTo>
                  <a:pt x="2693316" y="569334"/>
                </a:lnTo>
                <a:lnTo>
                  <a:pt x="1905029" y="569334"/>
                </a:lnTo>
                <a:lnTo>
                  <a:pt x="1828390" y="613128"/>
                </a:lnTo>
                <a:lnTo>
                  <a:pt x="1697008" y="613128"/>
                </a:lnTo>
                <a:lnTo>
                  <a:pt x="1636792" y="645975"/>
                </a:lnTo>
                <a:lnTo>
                  <a:pt x="1510885" y="640500"/>
                </a:lnTo>
                <a:lnTo>
                  <a:pt x="1467091" y="667872"/>
                </a:lnTo>
                <a:lnTo>
                  <a:pt x="936092" y="673346"/>
                </a:lnTo>
                <a:lnTo>
                  <a:pt x="864927" y="706192"/>
                </a:lnTo>
                <a:lnTo>
                  <a:pt x="689752" y="695244"/>
                </a:lnTo>
                <a:lnTo>
                  <a:pt x="596690" y="717141"/>
                </a:lnTo>
                <a:lnTo>
                  <a:pt x="443412" y="711667"/>
                </a:lnTo>
                <a:lnTo>
                  <a:pt x="361299" y="728090"/>
                </a:lnTo>
                <a:lnTo>
                  <a:pt x="0" y="728090"/>
                </a:lnTo>
              </a:path>
            </a:pathLst>
          </a:custGeom>
          <a:ln>
            <a:solidFill>
              <a:schemeClr val="accent3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MED/JAKp/0001</a:t>
            </a:r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157034366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CA" sz="3200" b="1" dirty="0"/>
              <a:t>Hydroxyurea as Mutagen: </a:t>
            </a:r>
            <a:r>
              <a:rPr lang="en-CA" sz="3200" b="1" dirty="0" smtClean="0"/>
              <a:t/>
            </a:r>
            <a:br>
              <a:rPr lang="en-CA" sz="3200" b="1" dirty="0" smtClean="0"/>
            </a:br>
            <a:r>
              <a:rPr lang="en-CA" sz="3200" b="1" dirty="0" smtClean="0"/>
              <a:t>Myths </a:t>
            </a:r>
            <a:r>
              <a:rPr lang="en-CA" sz="3200" b="1" dirty="0"/>
              <a:t>vs. Scientific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CA" sz="2400" dirty="0"/>
              <a:t>A potential hazard in using HU is a mutagenesis as a consequence of the role of ribonucleotide reductase in DNA repair</a:t>
            </a:r>
          </a:p>
          <a:p>
            <a:pPr>
              <a:spcAft>
                <a:spcPts val="600"/>
              </a:spcAft>
            </a:pPr>
            <a:r>
              <a:rPr lang="en-CA" sz="2400" dirty="0"/>
              <a:t>Conflicting evidence due to the inherent risk of leukemic progression in PV even when untreated </a:t>
            </a:r>
          </a:p>
          <a:p>
            <a:pPr>
              <a:spcAft>
                <a:spcPts val="600"/>
              </a:spcAft>
            </a:pPr>
            <a:r>
              <a:rPr lang="en-CA" sz="2400" dirty="0" smtClean="0"/>
              <a:t>The </a:t>
            </a:r>
            <a:r>
              <a:rPr lang="en-CA" sz="2400" dirty="0"/>
              <a:t>ELN guidelines state that HU should be used with caution in young patients (i.e., age &lt;40 </a:t>
            </a:r>
            <a:r>
              <a:rPr lang="en-CA" sz="2400" dirty="0" smtClean="0"/>
              <a:t>years)</a:t>
            </a:r>
            <a:r>
              <a:rPr lang="en-CA" sz="2400" baseline="30000" dirty="0" smtClean="0"/>
              <a:t>1</a:t>
            </a:r>
            <a:endParaRPr lang="en-CA" sz="2400" dirty="0" smtClean="0"/>
          </a:p>
          <a:p>
            <a:pPr>
              <a:spcAft>
                <a:spcPts val="600"/>
              </a:spcAft>
            </a:pPr>
            <a:r>
              <a:rPr lang="en-CA" sz="2400" dirty="0" smtClean="0"/>
              <a:t>The </a:t>
            </a:r>
            <a:r>
              <a:rPr lang="en-CA" sz="2400" dirty="0"/>
              <a:t>use of HU in a non-malignant blood disorder, sickle cell disease in children, does not increase the risk of </a:t>
            </a:r>
            <a:r>
              <a:rPr lang="en-CA" sz="2400" dirty="0" smtClean="0"/>
              <a:t>transformation to MDS/AML</a:t>
            </a:r>
            <a:r>
              <a:rPr lang="en-CA" sz="2400" baseline="30000" dirty="0" smtClean="0"/>
              <a:t>2</a:t>
            </a:r>
            <a:endParaRPr lang="en-CA" sz="2400" dirty="0"/>
          </a:p>
        </p:txBody>
      </p:sp>
      <p:sp>
        <p:nvSpPr>
          <p:cNvPr id="4" name="Rectangle 3"/>
          <p:cNvSpPr/>
          <p:nvPr/>
        </p:nvSpPr>
        <p:spPr>
          <a:xfrm>
            <a:off x="202804" y="6165304"/>
            <a:ext cx="8712968" cy="8278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lvl="0" indent="-228600">
              <a:lnSpc>
                <a:spcPct val="150000"/>
              </a:lnSpc>
              <a:buFont typeface="+mj-lt"/>
              <a:buAutoNum type="arabicPeriod"/>
            </a:pPr>
            <a:r>
              <a:rPr lang="en-CA" sz="1100" dirty="0" err="1" smtClean="0">
                <a:latin typeface="Arial"/>
              </a:rPr>
              <a:t>Barbui</a:t>
            </a:r>
            <a:r>
              <a:rPr lang="en-CA" sz="1100" dirty="0" smtClean="0">
                <a:latin typeface="Arial"/>
              </a:rPr>
              <a:t> </a:t>
            </a:r>
            <a:r>
              <a:rPr lang="en-CA" sz="1100" dirty="0">
                <a:latin typeface="Arial"/>
              </a:rPr>
              <a:t>T, </a:t>
            </a:r>
            <a:r>
              <a:rPr lang="en-CA" sz="1100" dirty="0" smtClean="0">
                <a:latin typeface="Arial"/>
              </a:rPr>
              <a:t>et al. </a:t>
            </a:r>
            <a:r>
              <a:rPr lang="en-CA" sz="1100" dirty="0">
                <a:latin typeface="Arial"/>
              </a:rPr>
              <a:t>J </a:t>
            </a:r>
            <a:r>
              <a:rPr lang="en-CA" sz="1100" dirty="0" err="1">
                <a:latin typeface="Arial"/>
              </a:rPr>
              <a:t>Clin</a:t>
            </a:r>
            <a:r>
              <a:rPr lang="en-CA" sz="1100" dirty="0">
                <a:latin typeface="Arial"/>
              </a:rPr>
              <a:t> </a:t>
            </a:r>
            <a:r>
              <a:rPr lang="en-CA" sz="1100" dirty="0" err="1">
                <a:latin typeface="Arial"/>
              </a:rPr>
              <a:t>Oncol</a:t>
            </a:r>
            <a:r>
              <a:rPr lang="en-CA" sz="1100" dirty="0">
                <a:latin typeface="Arial"/>
              </a:rPr>
              <a:t>. 2011;29(6):761-770 </a:t>
            </a:r>
          </a:p>
          <a:p>
            <a:pPr marL="228600" lvl="0" indent="-228600">
              <a:lnSpc>
                <a:spcPct val="150000"/>
              </a:lnSpc>
              <a:buFont typeface="+mj-lt"/>
              <a:buAutoNum type="arabicPeriod"/>
            </a:pPr>
            <a:r>
              <a:rPr lang="en-CA" sz="1100" dirty="0" smtClean="0">
                <a:latin typeface="Arial"/>
              </a:rPr>
              <a:t>Schultz </a:t>
            </a:r>
            <a:r>
              <a:rPr lang="en-CA" sz="1100" dirty="0">
                <a:latin typeface="Arial"/>
              </a:rPr>
              <a:t>WH, Ware </a:t>
            </a:r>
            <a:r>
              <a:rPr lang="en-CA" sz="1100" dirty="0" smtClean="0">
                <a:latin typeface="Arial"/>
              </a:rPr>
              <a:t>RE. </a:t>
            </a:r>
            <a:r>
              <a:rPr lang="en-CA" sz="1100" dirty="0">
                <a:latin typeface="Arial"/>
              </a:rPr>
              <a:t>Am J </a:t>
            </a:r>
            <a:r>
              <a:rPr lang="en-CA" sz="1100" dirty="0" err="1" smtClean="0">
                <a:latin typeface="Arial"/>
              </a:rPr>
              <a:t>Hematol</a:t>
            </a:r>
            <a:r>
              <a:rPr lang="en-CA" sz="1100" dirty="0" smtClean="0">
                <a:latin typeface="Arial"/>
              </a:rPr>
              <a:t>. 2003;74(4</a:t>
            </a:r>
            <a:r>
              <a:rPr lang="en-CA" sz="1100" dirty="0">
                <a:latin typeface="Arial"/>
              </a:rPr>
              <a:t>):249-253148(6):961-963</a:t>
            </a:r>
            <a:r>
              <a:rPr lang="en-CA" sz="1100" dirty="0" smtClean="0">
                <a:latin typeface="Arial"/>
              </a:rPr>
              <a:t>.</a:t>
            </a:r>
          </a:p>
          <a:p>
            <a:pPr marL="228600" lvl="0" indent="-228600">
              <a:lnSpc>
                <a:spcPct val="150000"/>
              </a:lnSpc>
              <a:buFont typeface="+mj-lt"/>
              <a:buAutoNum type="arabicPeriod"/>
            </a:pPr>
            <a:endParaRPr lang="en-CA" sz="11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972758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4000" b="1" dirty="0" smtClean="0"/>
              <a:t>Key Topics</a:t>
            </a:r>
            <a:endParaRPr lang="en-CA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2400" b="1" dirty="0" smtClean="0"/>
              <a:t>Diagnostic Approaches</a:t>
            </a:r>
          </a:p>
          <a:p>
            <a:pPr lvl="1"/>
            <a:r>
              <a:rPr lang="en-CA" sz="2000" b="1" dirty="0" smtClean="0"/>
              <a:t>Current and proposed WHO criteria for diagnosis of PV</a:t>
            </a:r>
          </a:p>
          <a:p>
            <a:r>
              <a:rPr lang="en-CA" sz="2400" b="1" dirty="0" smtClean="0"/>
              <a:t>Prognosis and Risk Assessment </a:t>
            </a:r>
          </a:p>
          <a:p>
            <a:r>
              <a:rPr lang="en-CA" sz="2400" b="1" dirty="0" smtClean="0"/>
              <a:t>Goals of Therapy</a:t>
            </a:r>
          </a:p>
          <a:p>
            <a:r>
              <a:rPr lang="en-CA" sz="2400" b="1" dirty="0" smtClean="0"/>
              <a:t>Therapeutic Approaches </a:t>
            </a:r>
          </a:p>
          <a:p>
            <a:r>
              <a:rPr lang="en-CA" sz="2400" b="1" dirty="0" smtClean="0"/>
              <a:t>Specific Situations</a:t>
            </a:r>
            <a:endParaRPr lang="en-CA" sz="2400" b="1" dirty="0"/>
          </a:p>
        </p:txBody>
      </p:sp>
    </p:spTree>
    <p:extLst>
      <p:ext uri="{BB962C8B-B14F-4D97-AF65-F5344CB8AC3E}">
        <p14:creationId xmlns:p14="http://schemas.microsoft.com/office/powerpoint/2010/main" val="2809939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CA" sz="3200" b="1" dirty="0" err="1"/>
              <a:t>Hydroxyurea</a:t>
            </a:r>
            <a:r>
              <a:rPr lang="en-CA" sz="3200" b="1" dirty="0"/>
              <a:t>: Risk of Transformation </a:t>
            </a:r>
            <a:br>
              <a:rPr lang="en-CA" sz="3200" b="1" dirty="0"/>
            </a:br>
            <a:r>
              <a:rPr lang="en-CA" sz="3200" b="1" dirty="0"/>
              <a:t>to AML/MDS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4191181"/>
              </p:ext>
            </p:extLst>
          </p:nvPr>
        </p:nvGraphicFramePr>
        <p:xfrm>
          <a:off x="1100139" y="1423995"/>
          <a:ext cx="7581902" cy="31501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4269"/>
                <a:gridCol w="1348759"/>
                <a:gridCol w="1407828"/>
                <a:gridCol w="1752402"/>
                <a:gridCol w="1808644"/>
              </a:tblGrid>
              <a:tr h="433941"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CA" sz="1600" b="1" dirty="0" smtClean="0">
                          <a:solidFill>
                            <a:srgbClr val="FFFFFF"/>
                          </a:solidFill>
                        </a:rPr>
                        <a:t>Investigator</a:t>
                      </a:r>
                    </a:p>
                  </a:txBody>
                  <a:tcPr anchor="b">
                    <a:lnL w="19050" cap="flat" cmpd="sng" algn="ctr">
                      <a:solidFill>
                        <a:srgbClr val="0F3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F3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CA" sz="1600" b="1" dirty="0" smtClean="0">
                          <a:solidFill>
                            <a:srgbClr val="FFFFFF"/>
                          </a:solidFill>
                        </a:rPr>
                        <a:t>Number,</a:t>
                      </a:r>
                    </a:p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CA" sz="1600" b="1" dirty="0" smtClean="0">
                          <a:solidFill>
                            <a:srgbClr val="FFFFFF"/>
                          </a:solidFill>
                        </a:rPr>
                        <a:t>Follow-up</a:t>
                      </a:r>
                    </a:p>
                  </a:txBody>
                  <a:tcPr anchor="b">
                    <a:lnL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F3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CA" sz="1600" b="1" dirty="0" smtClean="0">
                          <a:solidFill>
                            <a:srgbClr val="FFFFFF"/>
                          </a:solidFill>
                        </a:rPr>
                        <a:t>Intervention</a:t>
                      </a:r>
                    </a:p>
                  </a:txBody>
                  <a:tcPr anchor="b">
                    <a:lnL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F3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CA" sz="1600" b="1" dirty="0" smtClean="0">
                          <a:solidFill>
                            <a:srgbClr val="FFFFFF"/>
                          </a:solidFill>
                        </a:rPr>
                        <a:t>Comparator</a:t>
                      </a:r>
                    </a:p>
                  </a:txBody>
                  <a:tcPr anchor="b">
                    <a:lnL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F3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CA" sz="1600" b="1" dirty="0" smtClean="0">
                          <a:solidFill>
                            <a:srgbClr val="FFFFFF"/>
                          </a:solidFill>
                        </a:rPr>
                        <a:t>AML/MDS</a:t>
                      </a:r>
                    </a:p>
                  </a:txBody>
                  <a:tcPr anchor="b">
                    <a:lnL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F3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F3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547195"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CA" sz="140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PVSG 08</a:t>
                      </a:r>
                      <a:r>
                        <a:rPr lang="en-CA" sz="1400" kern="1200" baseline="300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CA" sz="1400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0F3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CA" sz="140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51 patients</a:t>
                      </a:r>
                    </a:p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CA" sz="140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15.2 years</a:t>
                      </a:r>
                      <a:endParaRPr lang="en-CA" sz="1400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CA" sz="140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HU (prospective)</a:t>
                      </a:r>
                      <a:endParaRPr lang="en-CA" sz="1400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CA" sz="140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Phlebotomy</a:t>
                      </a:r>
                    </a:p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CA" sz="140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(134 historical controls)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CA" sz="140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HU: 6% vs. </a:t>
                      </a:r>
                      <a:r>
                        <a:rPr lang="en-CA" sz="14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Phleb</a:t>
                      </a:r>
                      <a:r>
                        <a:rPr lang="en-CA" sz="140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: 1.5%* (NS)</a:t>
                      </a:r>
                    </a:p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CA" sz="140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(9.8% all event)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F3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47195"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CA" sz="14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Finazzi</a:t>
                      </a:r>
                      <a:r>
                        <a:rPr lang="en-CA" sz="140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et al</a:t>
                      </a:r>
                      <a:r>
                        <a:rPr lang="en-CA" sz="1400" kern="1200" baseline="300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n-CA" sz="1400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0F3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CA" sz="140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1638 pts</a:t>
                      </a:r>
                    </a:p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CA" sz="140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2.8 </a:t>
                      </a:r>
                      <a:r>
                        <a:rPr lang="en-CA" sz="14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yrs</a:t>
                      </a:r>
                      <a:endParaRPr lang="en-CA" sz="1400" kern="1200" dirty="0" smtClean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CA" sz="140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(4,393 </a:t>
                      </a:r>
                      <a:r>
                        <a:rPr lang="en-CA" sz="14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pt-yrs</a:t>
                      </a:r>
                      <a:r>
                        <a:rPr lang="en-CA" sz="140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CA" sz="140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Observational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CA" sz="140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CA" sz="1400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CA" sz="140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No association with single-agent HU</a:t>
                      </a:r>
                      <a:endParaRPr lang="en-CA" sz="1400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F3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47195"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CA" sz="14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Kiladjian</a:t>
                      </a:r>
                      <a:r>
                        <a:rPr lang="en-CA" sz="140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et al</a:t>
                      </a:r>
                      <a:r>
                        <a:rPr lang="en-CA" sz="1400" kern="1200" baseline="300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n-CA" sz="1400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0F3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CA" sz="140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285 pts</a:t>
                      </a:r>
                    </a:p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CA" sz="140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16 </a:t>
                      </a:r>
                      <a:r>
                        <a:rPr lang="en-CA" sz="14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yrs</a:t>
                      </a:r>
                      <a:endParaRPr lang="en-CA" sz="1400" kern="1200" dirty="0" smtClean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CA" sz="140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HU</a:t>
                      </a:r>
                    </a:p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CA" sz="140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(randomized)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CA" sz="140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PIP</a:t>
                      </a:r>
                      <a:endParaRPr lang="en-CA" sz="1400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CA" sz="140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10, 15, 20 </a:t>
                      </a:r>
                      <a:r>
                        <a:rPr lang="en-CA" sz="14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yrs</a:t>
                      </a:r>
                      <a:endParaRPr lang="en-CA" sz="1400" kern="1200" dirty="0" smtClean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CA" sz="140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HU: 6.6, 16.5, 24.2%</a:t>
                      </a:r>
                    </a:p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CA" sz="140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PIP: 13.1, 34.1, 52.1%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F3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8640"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CA" sz="14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Tefferi</a:t>
                      </a:r>
                      <a:r>
                        <a:rPr lang="en-CA" sz="140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et al</a:t>
                      </a:r>
                      <a:r>
                        <a:rPr lang="en-CA" sz="1400" kern="1200" baseline="300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n-CA" sz="1400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0F3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F3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CA" sz="140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1,545 pts</a:t>
                      </a:r>
                    </a:p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CA" sz="140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6.9 </a:t>
                      </a:r>
                      <a:r>
                        <a:rPr lang="en-CA" sz="14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yrs</a:t>
                      </a:r>
                      <a:endParaRPr lang="en-CA" sz="1400" kern="1200" dirty="0" smtClean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F3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CA" sz="140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Retrospective</a:t>
                      </a:r>
                      <a:endParaRPr lang="en-CA" sz="1400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F3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en-CA" sz="1400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F3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CA" sz="140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No association with single-agent HU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F3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F3B79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F3B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23528" y="5805264"/>
            <a:ext cx="670926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228600" indent="-228600">
              <a:spcBef>
                <a:spcPct val="0"/>
              </a:spcBef>
              <a:buAutoNum type="arabicPeriod"/>
            </a:pPr>
            <a:r>
              <a:rPr lang="en-CA" sz="1200" dirty="0" err="1" smtClean="0">
                <a:solidFill>
                  <a:srgbClr val="000000"/>
                </a:solidFill>
              </a:rPr>
              <a:t>Fruchtman</a:t>
            </a:r>
            <a:r>
              <a:rPr lang="en-CA" sz="1200" dirty="0" smtClean="0">
                <a:solidFill>
                  <a:srgbClr val="000000"/>
                </a:solidFill>
              </a:rPr>
              <a:t> </a:t>
            </a:r>
            <a:r>
              <a:rPr lang="en-CA" sz="1200" dirty="0">
                <a:solidFill>
                  <a:srgbClr val="000000"/>
                </a:solidFill>
              </a:rPr>
              <a:t>SM, et al. </a:t>
            </a:r>
            <a:r>
              <a:rPr lang="en-CA" sz="1200" i="1" dirty="0" err="1">
                <a:solidFill>
                  <a:srgbClr val="000000"/>
                </a:solidFill>
              </a:rPr>
              <a:t>Semin</a:t>
            </a:r>
            <a:r>
              <a:rPr lang="en-CA" sz="1200" i="1" dirty="0">
                <a:solidFill>
                  <a:srgbClr val="000000"/>
                </a:solidFill>
              </a:rPr>
              <a:t> </a:t>
            </a:r>
            <a:r>
              <a:rPr lang="en-CA" sz="1200" i="1" dirty="0" err="1">
                <a:solidFill>
                  <a:srgbClr val="000000"/>
                </a:solidFill>
              </a:rPr>
              <a:t>Hematol</a:t>
            </a:r>
            <a:r>
              <a:rPr lang="en-CA" sz="1200" i="1" dirty="0">
                <a:solidFill>
                  <a:srgbClr val="000000"/>
                </a:solidFill>
              </a:rPr>
              <a:t>. </a:t>
            </a:r>
            <a:r>
              <a:rPr lang="en-CA" sz="1200" dirty="0" smtClean="0">
                <a:solidFill>
                  <a:srgbClr val="000000"/>
                </a:solidFill>
              </a:rPr>
              <a:t>1997;34:17-23.</a:t>
            </a:r>
          </a:p>
          <a:p>
            <a:pPr marL="228600" indent="-228600">
              <a:spcBef>
                <a:spcPct val="0"/>
              </a:spcBef>
              <a:buAutoNum type="arabicPeriod"/>
            </a:pPr>
            <a:r>
              <a:rPr lang="da-DK" sz="1200" dirty="0" err="1" smtClean="0">
                <a:solidFill>
                  <a:srgbClr val="000000"/>
                </a:solidFill>
              </a:rPr>
              <a:t>Finazzi</a:t>
            </a:r>
            <a:r>
              <a:rPr lang="da-DK" sz="1200" dirty="0" smtClean="0">
                <a:solidFill>
                  <a:srgbClr val="000000"/>
                </a:solidFill>
              </a:rPr>
              <a:t> </a:t>
            </a:r>
            <a:r>
              <a:rPr lang="da-DK" sz="1200" dirty="0">
                <a:solidFill>
                  <a:srgbClr val="000000"/>
                </a:solidFill>
              </a:rPr>
              <a:t>G, et al</a:t>
            </a:r>
            <a:r>
              <a:rPr lang="da-DK" sz="1200" i="1" dirty="0">
                <a:solidFill>
                  <a:srgbClr val="000000"/>
                </a:solidFill>
              </a:rPr>
              <a:t>, Blood. </a:t>
            </a:r>
            <a:r>
              <a:rPr lang="da-DK" sz="1200" dirty="0" smtClean="0">
                <a:solidFill>
                  <a:srgbClr val="000000"/>
                </a:solidFill>
              </a:rPr>
              <a:t>2005;105:2664-2670.</a:t>
            </a:r>
            <a:endParaRPr lang="en-CA" sz="1200" dirty="0" smtClean="0">
              <a:solidFill>
                <a:srgbClr val="000000"/>
              </a:solidFill>
            </a:endParaRPr>
          </a:p>
          <a:p>
            <a:pPr marL="228600" indent="-228600">
              <a:spcBef>
                <a:spcPct val="0"/>
              </a:spcBef>
              <a:buAutoNum type="arabicPeriod"/>
            </a:pPr>
            <a:r>
              <a:rPr lang="en-CA" sz="1200" dirty="0" err="1" smtClean="0">
                <a:solidFill>
                  <a:srgbClr val="000000"/>
                </a:solidFill>
              </a:rPr>
              <a:t>Kiladjian</a:t>
            </a:r>
            <a:r>
              <a:rPr lang="en-CA" sz="1200" dirty="0" smtClean="0">
                <a:solidFill>
                  <a:srgbClr val="000000"/>
                </a:solidFill>
              </a:rPr>
              <a:t> </a:t>
            </a:r>
            <a:r>
              <a:rPr lang="en-CA" sz="1200" dirty="0">
                <a:solidFill>
                  <a:srgbClr val="000000"/>
                </a:solidFill>
              </a:rPr>
              <a:t>JJ, et al.</a:t>
            </a:r>
            <a:r>
              <a:rPr lang="en-CA" sz="1200" i="1" dirty="0">
                <a:solidFill>
                  <a:srgbClr val="000000"/>
                </a:solidFill>
              </a:rPr>
              <a:t> J </a:t>
            </a:r>
            <a:r>
              <a:rPr lang="en-CA" sz="1200" i="1" dirty="0" err="1">
                <a:solidFill>
                  <a:srgbClr val="000000"/>
                </a:solidFill>
              </a:rPr>
              <a:t>Clin</a:t>
            </a:r>
            <a:r>
              <a:rPr lang="en-CA" sz="1200" i="1" dirty="0">
                <a:solidFill>
                  <a:srgbClr val="000000"/>
                </a:solidFill>
              </a:rPr>
              <a:t> </a:t>
            </a:r>
            <a:r>
              <a:rPr lang="en-CA" sz="1200" i="1" dirty="0" err="1">
                <a:solidFill>
                  <a:srgbClr val="000000"/>
                </a:solidFill>
              </a:rPr>
              <a:t>Oncol</a:t>
            </a:r>
            <a:r>
              <a:rPr lang="en-CA" sz="1200" i="1" dirty="0">
                <a:solidFill>
                  <a:srgbClr val="000000"/>
                </a:solidFill>
              </a:rPr>
              <a:t>. </a:t>
            </a:r>
            <a:r>
              <a:rPr lang="en-CA" sz="1200" dirty="0" smtClean="0">
                <a:solidFill>
                  <a:srgbClr val="000000"/>
                </a:solidFill>
              </a:rPr>
              <a:t>2011;29:3907-3913.</a:t>
            </a:r>
          </a:p>
          <a:p>
            <a:pPr marL="228600" indent="-228600">
              <a:spcBef>
                <a:spcPct val="0"/>
              </a:spcBef>
              <a:buAutoNum type="arabicPeriod"/>
            </a:pPr>
            <a:r>
              <a:rPr lang="it-IT" sz="1200" dirty="0" err="1" smtClean="0">
                <a:solidFill>
                  <a:srgbClr val="000000"/>
                </a:solidFill>
              </a:rPr>
              <a:t>Tefferi</a:t>
            </a:r>
            <a:r>
              <a:rPr lang="it-IT" sz="1200" dirty="0" smtClean="0">
                <a:solidFill>
                  <a:srgbClr val="000000"/>
                </a:solidFill>
              </a:rPr>
              <a:t> </a:t>
            </a:r>
            <a:r>
              <a:rPr lang="it-IT" sz="1200" dirty="0">
                <a:solidFill>
                  <a:srgbClr val="000000"/>
                </a:solidFill>
              </a:rPr>
              <a:t>A, et al. </a:t>
            </a:r>
            <a:r>
              <a:rPr lang="it-IT" sz="1200" i="1" dirty="0">
                <a:solidFill>
                  <a:srgbClr val="000000"/>
                </a:solidFill>
              </a:rPr>
              <a:t>Leukemia</a:t>
            </a:r>
            <a:r>
              <a:rPr lang="it-IT" sz="1200" dirty="0">
                <a:solidFill>
                  <a:srgbClr val="000000"/>
                </a:solidFill>
              </a:rPr>
              <a:t>. 2013;27:1874-1881.</a:t>
            </a:r>
            <a:endParaRPr lang="en-CA" sz="1200" dirty="0" smtClean="0">
              <a:solidFill>
                <a:srgbClr val="0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7544" y="5289175"/>
            <a:ext cx="76443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400" dirty="0" smtClean="0">
                <a:solidFill>
                  <a:srgbClr val="000000"/>
                </a:solidFill>
              </a:rPr>
              <a:t>AML: </a:t>
            </a:r>
            <a:r>
              <a:rPr lang="en-CA" sz="1400" dirty="0">
                <a:solidFill>
                  <a:srgbClr val="000000"/>
                </a:solidFill>
              </a:rPr>
              <a:t>acute myeloid </a:t>
            </a:r>
            <a:r>
              <a:rPr lang="en-CA" sz="1400" dirty="0" smtClean="0">
                <a:solidFill>
                  <a:srgbClr val="000000"/>
                </a:solidFill>
              </a:rPr>
              <a:t>leukemia; HU</a:t>
            </a:r>
            <a:r>
              <a:rPr lang="en-CA" sz="1400" dirty="0">
                <a:solidFill>
                  <a:srgbClr val="000000"/>
                </a:solidFill>
              </a:rPr>
              <a:t>, hydroxyurea; </a:t>
            </a:r>
            <a:r>
              <a:rPr lang="en-CA" sz="1400" dirty="0" smtClean="0">
                <a:solidFill>
                  <a:srgbClr val="000000"/>
                </a:solidFill>
              </a:rPr>
              <a:t>MDS: </a:t>
            </a:r>
            <a:r>
              <a:rPr lang="en-CA" sz="1400" dirty="0">
                <a:solidFill>
                  <a:srgbClr val="000000"/>
                </a:solidFill>
              </a:rPr>
              <a:t>myelodysplastic </a:t>
            </a:r>
            <a:r>
              <a:rPr lang="en-CA" sz="1400" dirty="0" smtClean="0">
                <a:solidFill>
                  <a:srgbClr val="000000"/>
                </a:solidFill>
              </a:rPr>
              <a:t>syndromes; NS: non-significant</a:t>
            </a:r>
            <a:r>
              <a:rPr lang="en-CA" sz="1400" dirty="0">
                <a:solidFill>
                  <a:srgbClr val="000000"/>
                </a:solidFill>
              </a:rPr>
              <a:t>; </a:t>
            </a:r>
            <a:r>
              <a:rPr lang="en-CA" sz="1400" dirty="0" smtClean="0">
                <a:solidFill>
                  <a:srgbClr val="000000"/>
                </a:solidFill>
              </a:rPr>
              <a:t/>
            </a:r>
            <a:br>
              <a:rPr lang="en-CA" sz="1400" dirty="0" smtClean="0">
                <a:solidFill>
                  <a:srgbClr val="000000"/>
                </a:solidFill>
              </a:rPr>
            </a:br>
            <a:r>
              <a:rPr lang="en-CA" sz="1400" dirty="0" smtClean="0">
                <a:solidFill>
                  <a:srgbClr val="000000"/>
                </a:solidFill>
              </a:rPr>
              <a:t>PIP: </a:t>
            </a:r>
            <a:r>
              <a:rPr lang="en-CA" sz="1400" dirty="0" err="1" smtClean="0">
                <a:solidFill>
                  <a:srgbClr val="000000"/>
                </a:solidFill>
              </a:rPr>
              <a:t>piprobroman</a:t>
            </a:r>
            <a:r>
              <a:rPr lang="en-CA" sz="1400" dirty="0" smtClean="0">
                <a:solidFill>
                  <a:srgbClr val="000000"/>
                </a:solidFill>
              </a:rPr>
              <a:t>; PVSG</a:t>
            </a:r>
            <a:r>
              <a:rPr lang="en-CA" sz="1400" dirty="0">
                <a:solidFill>
                  <a:srgbClr val="000000"/>
                </a:solidFill>
              </a:rPr>
              <a:t>: Polycythemia Vera </a:t>
            </a:r>
            <a:r>
              <a:rPr lang="en-CA" sz="1400" dirty="0" smtClean="0">
                <a:solidFill>
                  <a:srgbClr val="000000"/>
                </a:solidFill>
              </a:rPr>
              <a:t>Study Group</a:t>
            </a:r>
            <a:endParaRPr lang="en-CA" sz="1400" dirty="0">
              <a:solidFill>
                <a:srgbClr val="00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03018" y="4694513"/>
            <a:ext cx="266790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1400" dirty="0">
                <a:solidFill>
                  <a:srgbClr val="000000"/>
                </a:solidFill>
              </a:rPr>
              <a:t>*On study-event, 795 weeks</a:t>
            </a:r>
          </a:p>
        </p:txBody>
      </p:sp>
    </p:spTree>
    <p:extLst>
      <p:ext uri="{BB962C8B-B14F-4D97-AF65-F5344CB8AC3E}">
        <p14:creationId xmlns:p14="http://schemas.microsoft.com/office/powerpoint/2010/main" val="182814077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443" y="47278"/>
            <a:ext cx="8229600" cy="79208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sz="3200" b="1" dirty="0"/>
              <a:t>Interferon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311" y="3140968"/>
            <a:ext cx="4038600" cy="2123658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CA" sz="2000" b="1" dirty="0" smtClean="0"/>
              <a:t>Benefits</a:t>
            </a:r>
            <a:endParaRPr lang="en-CA" sz="2000" b="1" dirty="0"/>
          </a:p>
          <a:p>
            <a:pPr marL="285750" indent="-285750"/>
            <a:r>
              <a:rPr lang="en-CA" sz="2000" dirty="0"/>
              <a:t>The absence of </a:t>
            </a:r>
            <a:r>
              <a:rPr lang="en-CA" sz="2000" dirty="0" err="1"/>
              <a:t>leukemogenic</a:t>
            </a:r>
            <a:r>
              <a:rPr lang="en-CA" sz="2000" dirty="0"/>
              <a:t> risk</a:t>
            </a:r>
          </a:p>
          <a:p>
            <a:pPr marL="285750" indent="-285750"/>
            <a:r>
              <a:rPr lang="en-CA" sz="2000" dirty="0"/>
              <a:t>Better disease control </a:t>
            </a:r>
            <a:r>
              <a:rPr lang="en-CA" sz="2000" dirty="0" smtClean="0"/>
              <a:t>(</a:t>
            </a:r>
            <a:r>
              <a:rPr lang="en-CA" sz="2000" dirty="0" smtClean="0">
                <a:sym typeface="Symbol"/>
              </a:rPr>
              <a:t> in JAK2 allele burden) </a:t>
            </a:r>
          </a:p>
          <a:p>
            <a:pPr marL="285750" indent="-285750"/>
            <a:r>
              <a:rPr lang="en-CA" sz="2000" dirty="0" smtClean="0"/>
              <a:t>Improvement </a:t>
            </a:r>
            <a:r>
              <a:rPr lang="en-CA" sz="2000" dirty="0"/>
              <a:t>in symptoms, including pruritus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623767" y="3140968"/>
            <a:ext cx="4248472" cy="2000548"/>
          </a:xfrm>
        </p:spPr>
        <p:txBody>
          <a:bodyPr vert="horz" wrap="square" lIns="91440" tIns="45720" rIns="91440" bIns="45720" rtlCol="0">
            <a:spAutoFit/>
          </a:bodyPr>
          <a:lstStyle/>
          <a:p>
            <a:pPr marL="0" indent="0">
              <a:buNone/>
            </a:pPr>
            <a:r>
              <a:rPr lang="en-CA" sz="2000" b="1" dirty="0"/>
              <a:t>Disadvantages</a:t>
            </a:r>
          </a:p>
          <a:p>
            <a:pPr marL="285750" indent="-285750"/>
            <a:r>
              <a:rPr lang="en-CA" sz="2000" dirty="0"/>
              <a:t>Side effects, including autoimmune disorders, flu-like manifestations, depression, heart and ocular disease, lead to permanent discontinuation in ~25% of </a:t>
            </a:r>
            <a:r>
              <a:rPr lang="en-CA" sz="2000" dirty="0" smtClean="0"/>
              <a:t>patients</a:t>
            </a:r>
            <a:endParaRPr lang="en-CA" sz="2000" dirty="0"/>
          </a:p>
        </p:txBody>
      </p:sp>
      <p:sp>
        <p:nvSpPr>
          <p:cNvPr id="4" name="Rectangle 3"/>
          <p:cNvSpPr/>
          <p:nvPr/>
        </p:nvSpPr>
        <p:spPr>
          <a:xfrm>
            <a:off x="758577" y="5445224"/>
            <a:ext cx="7776864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CA" dirty="0">
                <a:solidFill>
                  <a:schemeClr val="accent2">
                    <a:lumMod val="75000"/>
                  </a:schemeClr>
                </a:solidFill>
              </a:rPr>
              <a:t>Ongoing randomized </a:t>
            </a:r>
            <a:r>
              <a:rPr lang="en-CA" dirty="0" smtClean="0">
                <a:solidFill>
                  <a:schemeClr val="accent2">
                    <a:lumMod val="75000"/>
                  </a:schemeClr>
                </a:solidFill>
              </a:rPr>
              <a:t>trial comparing </a:t>
            </a:r>
            <a:r>
              <a:rPr lang="en-CA" dirty="0">
                <a:solidFill>
                  <a:schemeClr val="accent2">
                    <a:lumMod val="75000"/>
                  </a:schemeClr>
                </a:solidFill>
              </a:rPr>
              <a:t>HU with interferon will be critical in defining the future role of IFN in management of PV patients (DALIAH trial; </a:t>
            </a:r>
            <a:r>
              <a:rPr lang="en-CA" dirty="0" smtClean="0">
                <a:solidFill>
                  <a:schemeClr val="accent2">
                    <a:lumMod val="75000"/>
                  </a:schemeClr>
                </a:solidFill>
              </a:rPr>
              <a:t>NCT01387763)</a:t>
            </a:r>
            <a:endParaRPr lang="en-CA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9552" y="836711"/>
            <a:ext cx="820891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000" dirty="0"/>
              <a:t>Widely used in some European jurisdictions. In Canada, the coverage by provincial reimbursement plans for primary treatment of PV varies between provinces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000" dirty="0"/>
              <a:t>May be considered first-line therapy, particularly in younger patients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CA" dirty="0"/>
              <a:t>The dose should be titrated individually based on efficacy and toxicity</a:t>
            </a:r>
            <a:r>
              <a:rPr lang="en-CA" sz="2000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000" dirty="0"/>
              <a:t> </a:t>
            </a:r>
            <a:r>
              <a:rPr lang="en-CA" sz="2000" dirty="0" smtClean="0"/>
              <a:t>Currently no firm </a:t>
            </a:r>
            <a:r>
              <a:rPr lang="en-CA" sz="2000" dirty="0"/>
              <a:t>conclusion can be made on the superiority of </a:t>
            </a:r>
            <a:r>
              <a:rPr lang="en-CA" sz="2000" dirty="0" smtClean="0"/>
              <a:t>INF over </a:t>
            </a:r>
            <a:r>
              <a:rPr lang="en-CA" sz="2000" dirty="0"/>
              <a:t>HU and </a:t>
            </a:r>
            <a:r>
              <a:rPr lang="en-CA" sz="2000" dirty="0" smtClean="0"/>
              <a:t>its effects on thrombosis and survival</a:t>
            </a:r>
            <a:endParaRPr lang="en-CA" sz="2000" dirty="0"/>
          </a:p>
        </p:txBody>
      </p:sp>
      <p:sp>
        <p:nvSpPr>
          <p:cNvPr id="7" name="Rectangle 6"/>
          <p:cNvSpPr/>
          <p:nvPr/>
        </p:nvSpPr>
        <p:spPr>
          <a:xfrm>
            <a:off x="251520" y="6237312"/>
            <a:ext cx="65527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CA" sz="1200" dirty="0" err="1" smtClean="0"/>
              <a:t>Kiladjian</a:t>
            </a:r>
            <a:r>
              <a:rPr lang="en-CA" sz="1200" dirty="0" smtClean="0"/>
              <a:t> </a:t>
            </a:r>
            <a:r>
              <a:rPr lang="en-CA" sz="1200" dirty="0"/>
              <a:t>JJ, </a:t>
            </a:r>
            <a:r>
              <a:rPr lang="en-CA" sz="1200" dirty="0" smtClean="0"/>
              <a:t>et al. </a:t>
            </a:r>
            <a:r>
              <a:rPr lang="en-CA" sz="1200" dirty="0"/>
              <a:t>Blood. 2008;112(8):</a:t>
            </a:r>
            <a:r>
              <a:rPr lang="en-CA" sz="1200" dirty="0" smtClean="0"/>
              <a:t>3065-3072.</a:t>
            </a:r>
          </a:p>
          <a:p>
            <a:pPr marL="342900" indent="-342900">
              <a:buFont typeface="+mj-lt"/>
              <a:buAutoNum type="arabicPeriod"/>
            </a:pPr>
            <a:r>
              <a:rPr lang="en-CA" sz="1200" dirty="0" err="1" smtClean="0"/>
              <a:t>Quintas-Cardama</a:t>
            </a:r>
            <a:r>
              <a:rPr lang="en-CA" sz="1200" dirty="0" smtClean="0"/>
              <a:t> </a:t>
            </a:r>
            <a:r>
              <a:rPr lang="en-CA" sz="1200" dirty="0"/>
              <a:t>A, </a:t>
            </a:r>
            <a:r>
              <a:rPr lang="en-CA" sz="1200" dirty="0" smtClean="0"/>
              <a:t>et al. </a:t>
            </a:r>
            <a:r>
              <a:rPr lang="en-CA" sz="1200" dirty="0"/>
              <a:t>J </a:t>
            </a:r>
            <a:r>
              <a:rPr lang="en-CA" sz="1200" dirty="0" err="1"/>
              <a:t>Clin</a:t>
            </a:r>
            <a:r>
              <a:rPr lang="en-CA" sz="1200" dirty="0"/>
              <a:t> </a:t>
            </a:r>
            <a:r>
              <a:rPr lang="en-CA" sz="1200" dirty="0" err="1"/>
              <a:t>Oncol</a:t>
            </a:r>
            <a:r>
              <a:rPr lang="en-CA" sz="1200" dirty="0"/>
              <a:t>. 2009;27(32):5418-5424.</a:t>
            </a:r>
          </a:p>
        </p:txBody>
      </p:sp>
    </p:spTree>
    <p:extLst>
      <p:ext uri="{BB962C8B-B14F-4D97-AF65-F5344CB8AC3E}">
        <p14:creationId xmlns:p14="http://schemas.microsoft.com/office/powerpoint/2010/main" val="7025181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CA" sz="3200" b="1" dirty="0"/>
              <a:t>Other Therapies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CA" sz="2400" b="1" dirty="0" err="1" smtClean="0"/>
              <a:t>Busulfan</a:t>
            </a:r>
            <a:endParaRPr lang="en-CA" sz="2400" b="1" dirty="0" smtClean="0"/>
          </a:p>
          <a:p>
            <a:r>
              <a:rPr lang="en-CA" sz="2400" dirty="0" smtClean="0"/>
              <a:t>Safe </a:t>
            </a:r>
            <a:r>
              <a:rPr lang="en-CA" sz="2400" dirty="0"/>
              <a:t>for short-term use in the elderly population, where the recognized risk of increased AML transformation with prolonged use may not be clinically </a:t>
            </a:r>
            <a:r>
              <a:rPr lang="en-CA" sz="2400" dirty="0" smtClean="0"/>
              <a:t>relevant</a:t>
            </a:r>
            <a:r>
              <a:rPr lang="en-CA" sz="2400" baseline="30000" dirty="0" smtClean="0"/>
              <a:t>1</a:t>
            </a:r>
            <a:endParaRPr lang="en-CA" sz="2400" dirty="0" smtClean="0"/>
          </a:p>
          <a:p>
            <a:pPr marL="0" indent="0">
              <a:buNone/>
            </a:pPr>
            <a:r>
              <a:rPr lang="en-CA" sz="2400" b="1" dirty="0" err="1"/>
              <a:t>Anagrelide</a:t>
            </a:r>
            <a:r>
              <a:rPr lang="en-CA" sz="2400" b="1" dirty="0"/>
              <a:t> </a:t>
            </a:r>
            <a:endParaRPr lang="en-CA" sz="2400" b="1" dirty="0" smtClean="0"/>
          </a:p>
          <a:p>
            <a:r>
              <a:rPr lang="en-CA" sz="2400" dirty="0" smtClean="0"/>
              <a:t>Use restricted </a:t>
            </a:r>
            <a:r>
              <a:rPr lang="en-CA" sz="2400" dirty="0"/>
              <a:t>to </a:t>
            </a:r>
            <a:r>
              <a:rPr lang="en-CA" sz="2400" dirty="0" smtClean="0"/>
              <a:t>patients in whom decreasing </a:t>
            </a:r>
            <a:r>
              <a:rPr lang="en-CA" sz="2400" dirty="0"/>
              <a:t>the platelet count </a:t>
            </a:r>
            <a:r>
              <a:rPr lang="en-CA" sz="2400" dirty="0" smtClean="0"/>
              <a:t>causes </a:t>
            </a:r>
            <a:r>
              <a:rPr lang="en-CA" sz="2400" dirty="0"/>
              <a:t>ongoing symptoms and HU is ineffective or not </a:t>
            </a:r>
            <a:r>
              <a:rPr lang="en-CA" sz="2400" dirty="0" smtClean="0"/>
              <a:t>tolerated.</a:t>
            </a:r>
            <a:r>
              <a:rPr lang="en-CA" sz="2400" baseline="30000" dirty="0" smtClean="0"/>
              <a:t>2</a:t>
            </a:r>
            <a:endParaRPr lang="en-CA" sz="2400" baseline="30000" dirty="0"/>
          </a:p>
        </p:txBody>
      </p:sp>
      <p:sp>
        <p:nvSpPr>
          <p:cNvPr id="4" name="Rectangle 3"/>
          <p:cNvSpPr/>
          <p:nvPr/>
        </p:nvSpPr>
        <p:spPr>
          <a:xfrm>
            <a:off x="251520" y="6021288"/>
            <a:ext cx="69847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en-CA" sz="1200" dirty="0" err="1" smtClean="0"/>
              <a:t>Shvidel</a:t>
            </a:r>
            <a:r>
              <a:rPr lang="en-CA" sz="1200" dirty="0" smtClean="0"/>
              <a:t> </a:t>
            </a:r>
            <a:r>
              <a:rPr lang="en-CA" sz="1200" dirty="0"/>
              <a:t>L, </a:t>
            </a:r>
            <a:r>
              <a:rPr lang="en-CA" sz="1200" dirty="0" smtClean="0"/>
              <a:t>et al. Leukemia. 2007;21(9</a:t>
            </a:r>
            <a:r>
              <a:rPr lang="en-CA" sz="1200" dirty="0"/>
              <a:t>):2071-2072. </a:t>
            </a:r>
            <a:endParaRPr lang="en-CA" sz="1200" dirty="0" smtClean="0"/>
          </a:p>
          <a:p>
            <a:pPr marL="342900" indent="-342900">
              <a:buAutoNum type="arabicPeriod"/>
            </a:pPr>
            <a:r>
              <a:rPr lang="en-CA" sz="1200" dirty="0" err="1" smtClean="0"/>
              <a:t>Anagrelide</a:t>
            </a:r>
            <a:r>
              <a:rPr lang="en-CA" sz="1200" dirty="0" smtClean="0"/>
              <a:t> </a:t>
            </a:r>
            <a:r>
              <a:rPr lang="en-CA" sz="1200" dirty="0"/>
              <a:t>Study </a:t>
            </a:r>
            <a:r>
              <a:rPr lang="en-CA" sz="1200" dirty="0" smtClean="0"/>
              <a:t>Group. </a:t>
            </a:r>
            <a:r>
              <a:rPr lang="en-CA" sz="1200" dirty="0"/>
              <a:t>Am J Med. 1992;92(1):69-76</a:t>
            </a:r>
          </a:p>
        </p:txBody>
      </p:sp>
    </p:spTree>
    <p:extLst>
      <p:ext uri="{BB962C8B-B14F-4D97-AF65-F5344CB8AC3E}">
        <p14:creationId xmlns:p14="http://schemas.microsoft.com/office/powerpoint/2010/main" val="17539324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sz="3200" b="1" dirty="0"/>
              <a:t>Ruxolitinib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>
            <a:normAutofit/>
          </a:bodyPr>
          <a:lstStyle/>
          <a:p>
            <a:r>
              <a:rPr lang="en-CA" sz="2400" dirty="0" smtClean="0"/>
              <a:t>Emerging data (RESPONSE trial) supports its use in PV</a:t>
            </a:r>
          </a:p>
          <a:p>
            <a:r>
              <a:rPr lang="en-CA" sz="2400" b="1" dirty="0" smtClean="0"/>
              <a:t>Based on this, MPN group recommends ruxolitinib as a second line </a:t>
            </a:r>
            <a:r>
              <a:rPr lang="en-CA" sz="2400" b="1" dirty="0"/>
              <a:t>therapy in  </a:t>
            </a:r>
            <a:r>
              <a:rPr lang="en-CA" sz="2400" b="1" dirty="0" smtClean="0"/>
              <a:t>hydroxyurea</a:t>
            </a:r>
            <a:r>
              <a:rPr lang="el-GR" sz="2400" b="1" dirty="0" smtClean="0"/>
              <a:t>-</a:t>
            </a:r>
            <a:r>
              <a:rPr lang="en-CA" sz="2400" b="1" dirty="0" smtClean="0"/>
              <a:t>resistant/intolerant patients</a:t>
            </a:r>
          </a:p>
          <a:p>
            <a:r>
              <a:rPr lang="en-CA" sz="2400" dirty="0" smtClean="0"/>
              <a:t>Undergoing Health Canada approval process</a:t>
            </a:r>
          </a:p>
          <a:p>
            <a:r>
              <a:rPr lang="en-CA" sz="2400" dirty="0" smtClean="0"/>
              <a:t>It is being </a:t>
            </a:r>
            <a:r>
              <a:rPr lang="en-CA" sz="2400" dirty="0"/>
              <a:t>studied in other patient populations not included in the RESPONSE </a:t>
            </a:r>
            <a:r>
              <a:rPr lang="en-CA" sz="2400" dirty="0" smtClean="0"/>
              <a:t>trial</a:t>
            </a:r>
          </a:p>
          <a:p>
            <a:pPr marL="0" indent="0">
              <a:buNone/>
            </a:pPr>
            <a:endParaRPr lang="en-CA" sz="2400" dirty="0" smtClean="0"/>
          </a:p>
          <a:p>
            <a:r>
              <a:rPr lang="en-CA" sz="2400" dirty="0" smtClean="0"/>
              <a:t>Health Canada label and access / reimbursement will have significant impact on its use in PV</a:t>
            </a:r>
            <a:endParaRPr lang="en-CA" sz="2400" dirty="0"/>
          </a:p>
        </p:txBody>
      </p:sp>
    </p:spTree>
    <p:extLst>
      <p:ext uri="{BB962C8B-B14F-4D97-AF65-F5344CB8AC3E}">
        <p14:creationId xmlns:p14="http://schemas.microsoft.com/office/powerpoint/2010/main" val="68738920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CA" sz="3200" b="1" dirty="0"/>
              <a:t>Novel Investigational </a:t>
            </a:r>
            <a:r>
              <a:rPr lang="en-CA" sz="3200" b="1" dirty="0" smtClean="0"/>
              <a:t>Approaches for </a:t>
            </a:r>
            <a:r>
              <a:rPr lang="en-CA" sz="3200" b="1" dirty="0"/>
              <a:t>PV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CA" sz="2000" b="1" dirty="0" smtClean="0"/>
              <a:t>Other JAK </a:t>
            </a:r>
            <a:r>
              <a:rPr lang="en-CA" sz="2000" b="1" dirty="0"/>
              <a:t>inhibitors </a:t>
            </a:r>
            <a:endParaRPr lang="en-CA" sz="2000" b="1" dirty="0" smtClean="0"/>
          </a:p>
          <a:p>
            <a:r>
              <a:rPr lang="en-CA" sz="2000" dirty="0" smtClean="0"/>
              <a:t>Several have </a:t>
            </a:r>
            <a:r>
              <a:rPr lang="en-CA" sz="2000" dirty="0"/>
              <a:t>been investigated in PV, some of which have been discontinued from further development due to either toxicity or lack of efficacy (</a:t>
            </a:r>
            <a:r>
              <a:rPr lang="en-CA" sz="2000" dirty="0" err="1"/>
              <a:t>fedratinib</a:t>
            </a:r>
            <a:r>
              <a:rPr lang="en-CA" sz="2000" dirty="0"/>
              <a:t>, momelotinib, </a:t>
            </a:r>
            <a:r>
              <a:rPr lang="en-CA" sz="2000" dirty="0" err="1"/>
              <a:t>lastarutinib</a:t>
            </a:r>
            <a:r>
              <a:rPr lang="en-CA" sz="2000" dirty="0"/>
              <a:t>, XL-019</a:t>
            </a:r>
            <a:r>
              <a:rPr lang="en-CA" sz="2000" dirty="0" smtClean="0"/>
              <a:t>)</a:t>
            </a:r>
          </a:p>
          <a:p>
            <a:pPr marL="0" indent="0">
              <a:buNone/>
            </a:pPr>
            <a:endParaRPr lang="en-CA" sz="2000" dirty="0" smtClean="0"/>
          </a:p>
          <a:p>
            <a:pPr marL="0" indent="0">
              <a:buNone/>
            </a:pPr>
            <a:r>
              <a:rPr lang="en-CA" sz="2000" b="1" dirty="0"/>
              <a:t>Histone Deacetylase Inhibitors (</a:t>
            </a:r>
            <a:r>
              <a:rPr lang="en-CA" sz="2000" b="1" dirty="0" err="1"/>
              <a:t>HDACi</a:t>
            </a:r>
            <a:r>
              <a:rPr lang="en-CA" sz="2000" b="1" dirty="0"/>
              <a:t>) </a:t>
            </a:r>
            <a:endParaRPr lang="en-CA" sz="2000" b="1" dirty="0" smtClean="0"/>
          </a:p>
          <a:p>
            <a:r>
              <a:rPr lang="en-CA" sz="2000" dirty="0" err="1" smtClean="0"/>
              <a:t>Givinostat</a:t>
            </a:r>
            <a:endParaRPr lang="en-CA" sz="2000" dirty="0" smtClean="0"/>
          </a:p>
          <a:p>
            <a:r>
              <a:rPr lang="en-CA" sz="2000" dirty="0" err="1" smtClean="0"/>
              <a:t>Vorinostat</a:t>
            </a:r>
            <a:endParaRPr lang="en-CA" sz="2000" dirty="0" smtClean="0"/>
          </a:p>
          <a:p>
            <a:pPr marL="0" indent="0">
              <a:buNone/>
            </a:pPr>
            <a:endParaRPr lang="en-CA" sz="2000" dirty="0" smtClean="0"/>
          </a:p>
          <a:p>
            <a:pPr marL="0" indent="0">
              <a:buNone/>
            </a:pPr>
            <a:r>
              <a:rPr lang="en-CA" sz="2000" b="1" dirty="0" smtClean="0"/>
              <a:t>Combination </a:t>
            </a:r>
            <a:r>
              <a:rPr lang="en-CA" sz="2000" b="1" dirty="0"/>
              <a:t>Therapy</a:t>
            </a:r>
          </a:p>
          <a:p>
            <a:endParaRPr lang="en-CA" sz="2000" dirty="0"/>
          </a:p>
        </p:txBody>
      </p:sp>
    </p:spTree>
    <p:extLst>
      <p:ext uri="{BB962C8B-B14F-4D97-AF65-F5344CB8AC3E}">
        <p14:creationId xmlns:p14="http://schemas.microsoft.com/office/powerpoint/2010/main" val="243850515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n-CA" sz="4000" b="1" dirty="0" smtClean="0"/>
              <a:t>Key Topics</a:t>
            </a:r>
            <a:endParaRPr lang="en-CA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2400" b="1" dirty="0">
                <a:solidFill>
                  <a:schemeClr val="bg2">
                    <a:lumMod val="90000"/>
                  </a:schemeClr>
                </a:solidFill>
              </a:rPr>
              <a:t>Diagnostic Approaches</a:t>
            </a:r>
          </a:p>
          <a:p>
            <a:pPr marL="742950" lvl="2" indent="-342900"/>
            <a:r>
              <a:rPr lang="en-CA" sz="2000" b="1" dirty="0">
                <a:solidFill>
                  <a:schemeClr val="bg2">
                    <a:lumMod val="90000"/>
                  </a:schemeClr>
                </a:solidFill>
              </a:rPr>
              <a:t>Current and proposed WHO criteria for diagnosis of PV</a:t>
            </a:r>
          </a:p>
          <a:p>
            <a:r>
              <a:rPr lang="en-CA" sz="2400" b="1" dirty="0">
                <a:solidFill>
                  <a:schemeClr val="bg2">
                    <a:lumMod val="90000"/>
                  </a:schemeClr>
                </a:solidFill>
              </a:rPr>
              <a:t>Prognosis and Risk Assessment </a:t>
            </a:r>
          </a:p>
          <a:p>
            <a:r>
              <a:rPr lang="en-CA" sz="2400" b="1" dirty="0">
                <a:solidFill>
                  <a:schemeClr val="bg2">
                    <a:lumMod val="90000"/>
                  </a:schemeClr>
                </a:solidFill>
              </a:rPr>
              <a:t>Goals of Therapy</a:t>
            </a:r>
          </a:p>
          <a:p>
            <a:r>
              <a:rPr lang="en-CA" sz="2400" b="1" dirty="0" smtClean="0">
                <a:solidFill>
                  <a:schemeClr val="bg2">
                    <a:lumMod val="90000"/>
                  </a:schemeClr>
                </a:solidFill>
              </a:rPr>
              <a:t>Therapeutic Approaches </a:t>
            </a:r>
          </a:p>
          <a:p>
            <a:r>
              <a:rPr lang="en-CA" sz="2400" b="1" dirty="0"/>
              <a:t>Specific Situations</a:t>
            </a:r>
          </a:p>
          <a:p>
            <a:endParaRPr lang="en-CA" sz="2400" b="1" dirty="0">
              <a:solidFill>
                <a:schemeClr val="bg2">
                  <a:lumMod val="9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533103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n-CA" sz="3600" b="1" dirty="0"/>
              <a:t>Specific </a:t>
            </a:r>
            <a:r>
              <a:rPr lang="en-CA" sz="3600" b="1" dirty="0" smtClean="0"/>
              <a:t>Situations</a:t>
            </a:r>
            <a:endParaRPr lang="en-CA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525963"/>
          </a:xfrm>
          <a:ln>
            <a:noFill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CA" sz="2000" b="1" dirty="0"/>
              <a:t>Splanchnic vein thrombosis (SVT) </a:t>
            </a:r>
            <a:endParaRPr lang="en-CA" sz="2000" b="1" dirty="0" smtClean="0"/>
          </a:p>
          <a:p>
            <a:r>
              <a:rPr lang="en-CA" sz="2000" dirty="0" smtClean="0"/>
              <a:t>Strongly </a:t>
            </a:r>
            <a:r>
              <a:rPr lang="en-CA" sz="2000" dirty="0"/>
              <a:t>associated with </a:t>
            </a:r>
            <a:r>
              <a:rPr lang="en-CA" sz="2000" dirty="0" smtClean="0"/>
              <a:t>MPN; patients with unexplained SVT should undergo  JAK2 V617F testing</a:t>
            </a:r>
          </a:p>
          <a:p>
            <a:r>
              <a:rPr lang="en-CA" sz="2000" dirty="0"/>
              <a:t>Medical treatment of SVT includes LMWH followed by lifelong oral anticoagulation </a:t>
            </a:r>
            <a:endParaRPr lang="en-CA" sz="2000" dirty="0" smtClean="0"/>
          </a:p>
          <a:p>
            <a:pPr marL="0" indent="0">
              <a:buNone/>
            </a:pPr>
            <a:endParaRPr lang="en-CA" sz="2000" dirty="0" smtClean="0"/>
          </a:p>
          <a:p>
            <a:pPr marL="0" indent="0">
              <a:buNone/>
            </a:pPr>
            <a:r>
              <a:rPr lang="en-CA" sz="2000" b="1" dirty="0" smtClean="0"/>
              <a:t>Perioperative </a:t>
            </a:r>
            <a:r>
              <a:rPr lang="en-CA" sz="2000" b="1" dirty="0"/>
              <a:t>thrombosis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CA" sz="2000" dirty="0" smtClean="0"/>
              <a:t>Perioperative </a:t>
            </a:r>
            <a:r>
              <a:rPr lang="en-CA" sz="2000" dirty="0"/>
              <a:t>optimization of </a:t>
            </a:r>
            <a:r>
              <a:rPr lang="en-CA" sz="2000" dirty="0" err="1"/>
              <a:t>cytoreductive</a:t>
            </a:r>
            <a:r>
              <a:rPr lang="en-CA" sz="2000" dirty="0"/>
              <a:t> treatment for adequate control of </a:t>
            </a:r>
            <a:r>
              <a:rPr lang="en-CA" sz="2000" dirty="0" err="1"/>
              <a:t>Hct</a:t>
            </a:r>
            <a:r>
              <a:rPr lang="en-CA" sz="2000" dirty="0"/>
              <a:t> and platelet count is </a:t>
            </a:r>
            <a:r>
              <a:rPr lang="en-CA" sz="2000" dirty="0" smtClean="0"/>
              <a:t>essential</a:t>
            </a:r>
            <a:endParaRPr lang="en-CA" sz="2000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CA" sz="2000" dirty="0"/>
              <a:t>In addition, DVT prophylaxis is recommended, especially in high-risk </a:t>
            </a:r>
            <a:r>
              <a:rPr lang="en-CA" sz="2000" dirty="0" smtClean="0"/>
              <a:t>surgery</a:t>
            </a:r>
            <a:endParaRPr lang="en-CA" sz="2000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CA" sz="2000" dirty="0"/>
              <a:t>Aspirin® should be discontinued one week prior to elective interventions, if the patient’s cardiovascular status </a:t>
            </a:r>
            <a:r>
              <a:rPr lang="en-CA" sz="2000" dirty="0" smtClean="0"/>
              <a:t>permits</a:t>
            </a:r>
            <a:endParaRPr lang="en-CA" sz="2000" dirty="0"/>
          </a:p>
        </p:txBody>
      </p:sp>
    </p:spTree>
    <p:extLst>
      <p:ext uri="{BB962C8B-B14F-4D97-AF65-F5344CB8AC3E}">
        <p14:creationId xmlns:p14="http://schemas.microsoft.com/office/powerpoint/2010/main" val="420948561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CA" sz="3600" b="1" dirty="0"/>
              <a:t>Pregnancy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052736"/>
            <a:ext cx="8229600" cy="4896544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en-CA" sz="2000" dirty="0" smtClean="0"/>
              <a:t>Rare, due to advanced age of the majority of PV patients</a:t>
            </a:r>
          </a:p>
          <a:p>
            <a:pPr>
              <a:spcAft>
                <a:spcPts val="600"/>
              </a:spcAft>
            </a:pPr>
            <a:r>
              <a:rPr lang="en-CA" sz="2000" dirty="0" smtClean="0"/>
              <a:t>Recommendations </a:t>
            </a:r>
            <a:r>
              <a:rPr lang="en-CA" sz="2000" dirty="0"/>
              <a:t>are based mostly on expert opinion and case </a:t>
            </a:r>
            <a:r>
              <a:rPr lang="en-CA" sz="2000" dirty="0" smtClean="0"/>
              <a:t>series. These include:</a:t>
            </a:r>
          </a:p>
          <a:p>
            <a:pPr lvl="1">
              <a:spcAft>
                <a:spcPts val="600"/>
              </a:spcAft>
            </a:pPr>
            <a:r>
              <a:rPr lang="en-CA" sz="2000" dirty="0" smtClean="0"/>
              <a:t>Tight </a:t>
            </a:r>
            <a:r>
              <a:rPr lang="en-CA" sz="2000" dirty="0" err="1"/>
              <a:t>Hct</a:t>
            </a:r>
            <a:r>
              <a:rPr lang="en-CA" sz="2000" dirty="0"/>
              <a:t> control with phlebotomy and low-dose Aspirin® throughout the pregnancy, as well as LMWH prophylaxis for six weeks </a:t>
            </a:r>
            <a:r>
              <a:rPr lang="en-CA" sz="2000" dirty="0" smtClean="0"/>
              <a:t>post-partum is recommended</a:t>
            </a:r>
          </a:p>
          <a:p>
            <a:pPr lvl="1">
              <a:spcAft>
                <a:spcPts val="600"/>
              </a:spcAft>
            </a:pPr>
            <a:r>
              <a:rPr lang="en-CA" sz="2000" dirty="0" smtClean="0"/>
              <a:t>Uterine </a:t>
            </a:r>
            <a:r>
              <a:rPr lang="en-CA" sz="2000" dirty="0"/>
              <a:t>artery Doppler examinations at 20 and 24 weeks to obtain an assessment of placental function are </a:t>
            </a:r>
            <a:r>
              <a:rPr lang="en-CA" sz="2000" dirty="0" smtClean="0"/>
              <a:t>recommended</a:t>
            </a:r>
          </a:p>
          <a:p>
            <a:pPr lvl="1">
              <a:spcAft>
                <a:spcPts val="600"/>
              </a:spcAft>
            </a:pPr>
            <a:r>
              <a:rPr lang="en-CA" sz="2000" dirty="0" smtClean="0"/>
              <a:t>Interferon </a:t>
            </a:r>
            <a:r>
              <a:rPr lang="en-CA" sz="2000" dirty="0"/>
              <a:t>for </a:t>
            </a:r>
            <a:r>
              <a:rPr lang="en-CA" sz="2000" dirty="0" err="1"/>
              <a:t>Hct</a:t>
            </a:r>
            <a:r>
              <a:rPr lang="en-CA" sz="2000" dirty="0"/>
              <a:t> and platelet count </a:t>
            </a:r>
            <a:r>
              <a:rPr lang="en-CA" sz="2000" dirty="0" smtClean="0"/>
              <a:t>control in patients </a:t>
            </a:r>
            <a:r>
              <a:rPr lang="en-CA" sz="2000" dirty="0"/>
              <a:t>with previous thrombosis or pregnancy complications </a:t>
            </a:r>
            <a:r>
              <a:rPr lang="en-CA" sz="2000" dirty="0" smtClean="0"/>
              <a:t>as these patients are </a:t>
            </a:r>
            <a:r>
              <a:rPr lang="en-CA" sz="2000" dirty="0"/>
              <a:t>considered at a higher </a:t>
            </a:r>
            <a:r>
              <a:rPr lang="en-CA" sz="2000" dirty="0" smtClean="0"/>
              <a:t>risk </a:t>
            </a:r>
          </a:p>
          <a:p>
            <a:pPr lvl="1">
              <a:spcAft>
                <a:spcPts val="600"/>
              </a:spcAft>
            </a:pPr>
            <a:r>
              <a:rPr lang="en-CA" sz="2000" dirty="0" smtClean="0"/>
              <a:t>Teratogenic </a:t>
            </a:r>
            <a:r>
              <a:rPr lang="en-CA" sz="2000" dirty="0"/>
              <a:t>drugs, such as HU or </a:t>
            </a:r>
            <a:r>
              <a:rPr lang="en-CA" sz="2000" dirty="0" err="1"/>
              <a:t>anagrelide</a:t>
            </a:r>
            <a:r>
              <a:rPr lang="en-CA" sz="2000" dirty="0"/>
              <a:t>, should be stopped prior to conception, with a three- to six-month washout </a:t>
            </a:r>
            <a:r>
              <a:rPr lang="en-CA" sz="2000" dirty="0" smtClean="0"/>
              <a:t>period</a:t>
            </a:r>
            <a:endParaRPr lang="en-CA" sz="2000" dirty="0"/>
          </a:p>
        </p:txBody>
      </p:sp>
      <p:sp>
        <p:nvSpPr>
          <p:cNvPr id="4" name="Rectangle 3"/>
          <p:cNvSpPr/>
          <p:nvPr/>
        </p:nvSpPr>
        <p:spPr>
          <a:xfrm>
            <a:off x="323528" y="6234558"/>
            <a:ext cx="67322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1200" dirty="0" smtClean="0"/>
              <a:t>Robinson </a:t>
            </a:r>
            <a:r>
              <a:rPr lang="en-CA" sz="1200" dirty="0"/>
              <a:t>S, </a:t>
            </a:r>
            <a:r>
              <a:rPr lang="en-CA" sz="1200" dirty="0" smtClean="0"/>
              <a:t>et al. </a:t>
            </a:r>
            <a:r>
              <a:rPr lang="en-CA" sz="1200" dirty="0" err="1"/>
              <a:t>Haematologica</a:t>
            </a:r>
            <a:r>
              <a:rPr lang="en-CA" sz="1200" dirty="0"/>
              <a:t>. 2005;90(11):1477-83.</a:t>
            </a:r>
          </a:p>
          <a:p>
            <a:r>
              <a:rPr lang="en-CA" sz="1200" dirty="0" err="1" smtClean="0"/>
              <a:t>Griesshammer</a:t>
            </a:r>
            <a:r>
              <a:rPr lang="en-CA" sz="1200" dirty="0" smtClean="0"/>
              <a:t> </a:t>
            </a:r>
            <a:r>
              <a:rPr lang="en-CA" sz="1200" dirty="0"/>
              <a:t>M, </a:t>
            </a:r>
            <a:r>
              <a:rPr lang="en-CA" sz="1200" dirty="0" smtClean="0"/>
              <a:t>et al.. </a:t>
            </a:r>
            <a:r>
              <a:rPr lang="en-CA" sz="1200" dirty="0"/>
              <a:t>Blood Rev. 2008;22(5):235-45. </a:t>
            </a:r>
          </a:p>
        </p:txBody>
      </p:sp>
    </p:spTree>
    <p:extLst>
      <p:ext uri="{BB962C8B-B14F-4D97-AF65-F5344CB8AC3E}">
        <p14:creationId xmlns:p14="http://schemas.microsoft.com/office/powerpoint/2010/main" val="364256993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CA" sz="3600" b="1" dirty="0"/>
              <a:t>Transformation of the Disease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CA" sz="1800" b="1" dirty="0" smtClean="0"/>
              <a:t>Post-PV MF</a:t>
            </a:r>
          </a:p>
          <a:p>
            <a:r>
              <a:rPr lang="en-CA" sz="1800" b="1" dirty="0"/>
              <a:t>MF evolution is difficult to foresee</a:t>
            </a:r>
            <a:r>
              <a:rPr lang="en-CA" sz="1800" dirty="0"/>
              <a:t>, although </a:t>
            </a:r>
            <a:r>
              <a:rPr lang="en-CA" sz="1800" b="1" dirty="0"/>
              <a:t>leukocyte count &gt;15x 10</a:t>
            </a:r>
            <a:r>
              <a:rPr lang="en-CA" sz="1800" b="1" baseline="30000" dirty="0"/>
              <a:t>9</a:t>
            </a:r>
            <a:r>
              <a:rPr lang="en-CA" sz="1800" b="1" dirty="0"/>
              <a:t>/L and allele burden &gt;50% predicted a higher </a:t>
            </a:r>
            <a:r>
              <a:rPr lang="en-CA" sz="1800" b="1" dirty="0" smtClean="0"/>
              <a:t>risk</a:t>
            </a:r>
            <a:r>
              <a:rPr lang="en-CA" sz="1800" b="1" baseline="30000" dirty="0" smtClean="0"/>
              <a:t>1,2</a:t>
            </a:r>
            <a:r>
              <a:rPr lang="en-CA" sz="1800" b="1" dirty="0" smtClean="0"/>
              <a:t> </a:t>
            </a:r>
          </a:p>
          <a:p>
            <a:r>
              <a:rPr lang="en-CA" sz="1800" dirty="0" smtClean="0"/>
              <a:t>The </a:t>
            </a:r>
            <a:r>
              <a:rPr lang="en-CA" sz="1800" dirty="0"/>
              <a:t>diagnosis </a:t>
            </a:r>
            <a:r>
              <a:rPr lang="en-CA" sz="1800" dirty="0" smtClean="0"/>
              <a:t>is </a:t>
            </a:r>
            <a:r>
              <a:rPr lang="en-CA" sz="1800" dirty="0"/>
              <a:t>based on International Working Group for Myelofibrosis Research and Treatment (IWG MRT) </a:t>
            </a:r>
            <a:r>
              <a:rPr lang="en-CA" sz="1800" dirty="0" smtClean="0"/>
              <a:t>criteria</a:t>
            </a:r>
            <a:r>
              <a:rPr lang="en-CA" sz="1800" baseline="30000" dirty="0"/>
              <a:t>3</a:t>
            </a:r>
            <a:endParaRPr lang="en-CA" sz="1800" dirty="0" smtClean="0"/>
          </a:p>
          <a:p>
            <a:r>
              <a:rPr lang="en-CA" sz="1800" dirty="0" smtClean="0"/>
              <a:t>PPV-MF </a:t>
            </a:r>
            <a:r>
              <a:rPr lang="en-CA" sz="1800" dirty="0"/>
              <a:t>is managed as primary MF tailoring treatment to anemia, splenomegaly, and constitutional </a:t>
            </a:r>
            <a:r>
              <a:rPr lang="en-CA" sz="1800" dirty="0" smtClean="0"/>
              <a:t>symptoms</a:t>
            </a:r>
          </a:p>
          <a:p>
            <a:r>
              <a:rPr lang="en-CA" sz="1800" dirty="0" smtClean="0"/>
              <a:t>Following </a:t>
            </a:r>
            <a:r>
              <a:rPr lang="en-CA" sz="1800" dirty="0"/>
              <a:t>progression of PV to PPV-MF, survival is predicted using </a:t>
            </a:r>
            <a:r>
              <a:rPr lang="en-CA" sz="1800" dirty="0" smtClean="0"/>
              <a:t>IPSS</a:t>
            </a:r>
            <a:r>
              <a:rPr lang="en-CA" sz="1800" baseline="30000" dirty="0"/>
              <a:t>4</a:t>
            </a:r>
            <a:r>
              <a:rPr lang="en-CA" sz="1800" dirty="0" smtClean="0"/>
              <a:t> </a:t>
            </a:r>
            <a:r>
              <a:rPr lang="en-CA" sz="1800" dirty="0"/>
              <a:t>at </a:t>
            </a:r>
            <a:r>
              <a:rPr lang="en-CA" sz="1800" dirty="0" smtClean="0"/>
              <a:t>diagnosis </a:t>
            </a:r>
            <a:r>
              <a:rPr lang="en-CA" sz="1800" dirty="0"/>
              <a:t>and </a:t>
            </a:r>
            <a:r>
              <a:rPr lang="en-CA" sz="1800" dirty="0" smtClean="0"/>
              <a:t>DIPSS</a:t>
            </a:r>
            <a:r>
              <a:rPr lang="en-CA" sz="1800" baseline="30000" dirty="0"/>
              <a:t>5</a:t>
            </a:r>
            <a:r>
              <a:rPr lang="en-CA" sz="1800" dirty="0" smtClean="0"/>
              <a:t> </a:t>
            </a:r>
            <a:r>
              <a:rPr lang="en-CA" sz="1800" dirty="0"/>
              <a:t>at the follow-up assessments</a:t>
            </a:r>
            <a:r>
              <a:rPr lang="en-CA" sz="1800" dirty="0" smtClean="0"/>
              <a:t>, although </a:t>
            </a:r>
            <a:r>
              <a:rPr lang="en-CA" sz="1800" dirty="0"/>
              <a:t>these risk scores were not specifically validated in </a:t>
            </a:r>
            <a:r>
              <a:rPr lang="en-CA" sz="1800" dirty="0" smtClean="0"/>
              <a:t>PPV-MF</a:t>
            </a:r>
          </a:p>
          <a:p>
            <a:pPr marL="0" indent="0">
              <a:buNone/>
            </a:pPr>
            <a:endParaRPr lang="en-CA" sz="1050" dirty="0"/>
          </a:p>
          <a:p>
            <a:pPr marL="0" indent="0">
              <a:buNone/>
            </a:pPr>
            <a:r>
              <a:rPr lang="en-CA" sz="1800" b="1" dirty="0" smtClean="0"/>
              <a:t>Post-PV AML</a:t>
            </a:r>
          </a:p>
          <a:p>
            <a:r>
              <a:rPr lang="en-CA" sz="1800" dirty="0" smtClean="0"/>
              <a:t>An </a:t>
            </a:r>
            <a:r>
              <a:rPr lang="en-CA" sz="1800" dirty="0"/>
              <a:t>aggressive disease with very poor </a:t>
            </a:r>
            <a:r>
              <a:rPr lang="en-CA" sz="1800" dirty="0" smtClean="0"/>
              <a:t>outcomes</a:t>
            </a:r>
          </a:p>
          <a:p>
            <a:r>
              <a:rPr lang="en-CA" sz="1800" dirty="0" smtClean="0"/>
              <a:t>Intensive </a:t>
            </a:r>
            <a:r>
              <a:rPr lang="en-CA" sz="1800" dirty="0"/>
              <a:t>chemotherapy has a limited role in management unless further consolidated by allogeneic </a:t>
            </a:r>
            <a:r>
              <a:rPr lang="en-CA" sz="1800" dirty="0" smtClean="0"/>
              <a:t>transplant</a:t>
            </a:r>
            <a:r>
              <a:rPr lang="en-CA" sz="1800" baseline="30000" dirty="0"/>
              <a:t>6</a:t>
            </a:r>
            <a:endParaRPr lang="en-CA" sz="1800" baseline="30000" dirty="0" smtClean="0"/>
          </a:p>
          <a:p>
            <a:r>
              <a:rPr lang="en-CA" sz="1800" dirty="0" err="1" smtClean="0"/>
              <a:t>Hypomethylating</a:t>
            </a:r>
            <a:r>
              <a:rPr lang="en-CA" sz="1800" dirty="0" smtClean="0"/>
              <a:t> </a:t>
            </a:r>
            <a:r>
              <a:rPr lang="en-CA" sz="1800" dirty="0"/>
              <a:t>agents and/or experimental therapies should be </a:t>
            </a:r>
            <a:r>
              <a:rPr lang="en-CA" sz="1800" dirty="0" smtClean="0"/>
              <a:t>considered</a:t>
            </a:r>
            <a:r>
              <a:rPr lang="en-CA" sz="1800" baseline="30000" dirty="0"/>
              <a:t>7</a:t>
            </a:r>
          </a:p>
        </p:txBody>
      </p:sp>
      <p:sp>
        <p:nvSpPr>
          <p:cNvPr id="4" name="Rectangle 3"/>
          <p:cNvSpPr/>
          <p:nvPr/>
        </p:nvSpPr>
        <p:spPr>
          <a:xfrm>
            <a:off x="251520" y="5975871"/>
            <a:ext cx="36004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>
              <a:buFont typeface="+mj-lt"/>
              <a:buAutoNum type="arabicPeriod"/>
            </a:pPr>
            <a:r>
              <a:rPr lang="en-CA" sz="1100" dirty="0" err="1" smtClean="0"/>
              <a:t>Passamonti</a:t>
            </a:r>
            <a:r>
              <a:rPr lang="en-CA" sz="1100" dirty="0" smtClean="0"/>
              <a:t> </a:t>
            </a:r>
            <a:r>
              <a:rPr lang="en-CA" sz="1100" dirty="0"/>
              <a:t>F, </a:t>
            </a:r>
            <a:r>
              <a:rPr lang="en-CA" sz="1100" dirty="0" smtClean="0"/>
              <a:t>et al. </a:t>
            </a:r>
            <a:r>
              <a:rPr lang="en-CA" sz="1100" dirty="0"/>
              <a:t>Leukemia. 2010;24(9):</a:t>
            </a:r>
            <a:r>
              <a:rPr lang="en-CA" sz="1100" dirty="0" smtClean="0"/>
              <a:t>1574-1579</a:t>
            </a:r>
          </a:p>
          <a:p>
            <a:pPr marL="228600" indent="-228600">
              <a:buFont typeface="+mj-lt"/>
              <a:buAutoNum type="arabicPeriod"/>
            </a:pPr>
            <a:r>
              <a:rPr lang="en-CA" sz="1100" dirty="0" err="1" smtClean="0"/>
              <a:t>Passamonti</a:t>
            </a:r>
            <a:r>
              <a:rPr lang="en-CA" sz="1100" dirty="0" smtClean="0"/>
              <a:t> </a:t>
            </a:r>
            <a:r>
              <a:rPr lang="en-CA" sz="1100" dirty="0"/>
              <a:t>F, </a:t>
            </a:r>
            <a:r>
              <a:rPr lang="en-CA" sz="1100" dirty="0" smtClean="0"/>
              <a:t>et al. Blood</a:t>
            </a:r>
            <a:r>
              <a:rPr lang="en-CA" sz="1100" dirty="0"/>
              <a:t>. 2008;111(7):3383-3387</a:t>
            </a:r>
          </a:p>
          <a:p>
            <a:pPr marL="228600" indent="-228600">
              <a:buFont typeface="+mj-lt"/>
              <a:buAutoNum type="arabicPeriod"/>
            </a:pPr>
            <a:r>
              <a:rPr lang="en-CA" sz="1100" dirty="0" err="1" smtClean="0"/>
              <a:t>Barosi</a:t>
            </a:r>
            <a:r>
              <a:rPr lang="en-CA" sz="1100" dirty="0" smtClean="0"/>
              <a:t> </a:t>
            </a:r>
            <a:r>
              <a:rPr lang="en-CA" sz="1100" dirty="0"/>
              <a:t>G, </a:t>
            </a:r>
            <a:r>
              <a:rPr lang="en-CA" sz="1100" dirty="0" smtClean="0"/>
              <a:t>et </a:t>
            </a:r>
            <a:r>
              <a:rPr lang="en-CA" sz="1100" dirty="0"/>
              <a:t>al. </a:t>
            </a:r>
            <a:r>
              <a:rPr lang="en-CA" sz="1100" dirty="0" smtClean="0"/>
              <a:t>Leukemia</a:t>
            </a:r>
            <a:r>
              <a:rPr lang="en-CA" sz="1100" dirty="0"/>
              <a:t>. 2008;22(2):437-438.</a:t>
            </a:r>
          </a:p>
          <a:p>
            <a:pPr marL="228600" indent="-228600">
              <a:buFont typeface="+mj-lt"/>
              <a:buAutoNum type="arabicPeriod"/>
            </a:pPr>
            <a:r>
              <a:rPr lang="en-CA" sz="1100" dirty="0" smtClean="0"/>
              <a:t>Cervantes F, et al.  </a:t>
            </a:r>
            <a:r>
              <a:rPr lang="en-CA" sz="1100" dirty="0"/>
              <a:t>Blood. 2009;113(13):</a:t>
            </a:r>
            <a:r>
              <a:rPr lang="en-CA" sz="1100" dirty="0" smtClean="0"/>
              <a:t>2895-2901.</a:t>
            </a:r>
          </a:p>
        </p:txBody>
      </p:sp>
      <p:sp>
        <p:nvSpPr>
          <p:cNvPr id="5" name="Rectangle 4"/>
          <p:cNvSpPr/>
          <p:nvPr/>
        </p:nvSpPr>
        <p:spPr>
          <a:xfrm>
            <a:off x="4067944" y="6021288"/>
            <a:ext cx="388843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>
              <a:buFont typeface="+mj-lt"/>
              <a:buAutoNum type="arabicPeriod" startAt="5"/>
            </a:pPr>
            <a:r>
              <a:rPr lang="en-CA" sz="1100" dirty="0" err="1" smtClean="0"/>
              <a:t>Passamonti</a:t>
            </a:r>
            <a:r>
              <a:rPr lang="en-CA" sz="1100" dirty="0" smtClean="0"/>
              <a:t> </a:t>
            </a:r>
            <a:r>
              <a:rPr lang="en-CA" sz="1100" dirty="0"/>
              <a:t>F</a:t>
            </a:r>
            <a:r>
              <a:rPr lang="en-CA" sz="1100" dirty="0" smtClean="0"/>
              <a:t>, et al.  </a:t>
            </a:r>
            <a:r>
              <a:rPr lang="en-CA" sz="1100" dirty="0"/>
              <a:t>Blood. 2010;115(9):1703-1708</a:t>
            </a:r>
            <a:r>
              <a:rPr lang="en-CA" sz="1100" dirty="0" smtClean="0"/>
              <a:t>.</a:t>
            </a:r>
          </a:p>
          <a:p>
            <a:pPr marL="228600" indent="-228600">
              <a:buFont typeface="+mj-lt"/>
              <a:buAutoNum type="arabicPeriod" startAt="5"/>
            </a:pPr>
            <a:r>
              <a:rPr lang="en-CA" sz="1100" dirty="0" smtClean="0"/>
              <a:t>Kennedy </a:t>
            </a:r>
            <a:r>
              <a:rPr lang="en-CA" sz="1100" dirty="0"/>
              <a:t>JA, </a:t>
            </a:r>
            <a:r>
              <a:rPr lang="en-CA" sz="1100" dirty="0" smtClean="0"/>
              <a:t>et al. Blood</a:t>
            </a:r>
            <a:r>
              <a:rPr lang="en-CA" sz="1100" dirty="0"/>
              <a:t>. 2013;121(14):2725-33.</a:t>
            </a:r>
          </a:p>
          <a:p>
            <a:pPr marL="228600" indent="-228600">
              <a:buFont typeface="+mj-lt"/>
              <a:buAutoNum type="arabicPeriod" startAt="5"/>
            </a:pPr>
            <a:r>
              <a:rPr lang="en-CA" sz="1100" dirty="0" err="1" smtClean="0"/>
              <a:t>Passamonti</a:t>
            </a:r>
            <a:r>
              <a:rPr lang="en-CA" sz="1100" dirty="0" smtClean="0"/>
              <a:t> F, </a:t>
            </a:r>
            <a:r>
              <a:rPr lang="en-CA" sz="1100" dirty="0"/>
              <a:t>et al. </a:t>
            </a:r>
            <a:r>
              <a:rPr lang="en-CA" sz="1100" dirty="0" smtClean="0"/>
              <a:t>Cancer</a:t>
            </a:r>
            <a:r>
              <a:rPr lang="en-CA" sz="1100" dirty="0"/>
              <a:t>. 2005;104(5):1032-1036</a:t>
            </a:r>
          </a:p>
          <a:p>
            <a:pPr marL="228600" indent="-228600">
              <a:buFont typeface="+mj-lt"/>
              <a:buAutoNum type="arabicPeriod" startAt="5"/>
            </a:pPr>
            <a:endParaRPr lang="en-CA" sz="1100" dirty="0"/>
          </a:p>
        </p:txBody>
      </p:sp>
    </p:spTree>
    <p:extLst>
      <p:ext uri="{BB962C8B-B14F-4D97-AF65-F5344CB8AC3E}">
        <p14:creationId xmlns:p14="http://schemas.microsoft.com/office/powerpoint/2010/main" val="420401869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CA" sz="3600" b="1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en-CA" sz="2400" dirty="0" smtClean="0"/>
              <a:t>It </a:t>
            </a:r>
            <a:r>
              <a:rPr lang="en-CA" sz="2400" dirty="0"/>
              <a:t>is important that </a:t>
            </a:r>
            <a:r>
              <a:rPr lang="en-CA" sz="2400" dirty="0" smtClean="0"/>
              <a:t>PV patients </a:t>
            </a:r>
            <a:r>
              <a:rPr lang="en-CA" sz="2400" dirty="0"/>
              <a:t>are appropriately managed and followed on a regular </a:t>
            </a:r>
            <a:r>
              <a:rPr lang="en-CA" sz="2400" dirty="0" smtClean="0"/>
              <a:t>basis</a:t>
            </a:r>
          </a:p>
          <a:p>
            <a:pPr lvl="1">
              <a:spcAft>
                <a:spcPts val="600"/>
              </a:spcAft>
            </a:pPr>
            <a:r>
              <a:rPr lang="en-CA" sz="2000" dirty="0"/>
              <a:t>Therapy should be individualized in every patient and adjusted based on disease burden, as well as patient individual needs and </a:t>
            </a:r>
            <a:r>
              <a:rPr lang="en-CA" sz="2000" dirty="0" smtClean="0"/>
              <a:t>preferences</a:t>
            </a:r>
            <a:endParaRPr lang="en-CA" sz="2000" dirty="0"/>
          </a:p>
          <a:p>
            <a:pPr>
              <a:spcAft>
                <a:spcPts val="600"/>
              </a:spcAft>
            </a:pPr>
            <a:r>
              <a:rPr lang="en-CA" sz="2400" dirty="0" smtClean="0"/>
              <a:t>Shared-care </a:t>
            </a:r>
            <a:r>
              <a:rPr lang="en-CA" sz="2400" dirty="0"/>
              <a:t>models between centers with MPN expertise and community healthcare providers are being explored in </a:t>
            </a:r>
            <a:r>
              <a:rPr lang="en-CA" sz="2400" dirty="0" smtClean="0"/>
              <a:t>Canada</a:t>
            </a:r>
          </a:p>
          <a:p>
            <a:pPr>
              <a:spcAft>
                <a:spcPts val="600"/>
              </a:spcAft>
            </a:pPr>
            <a:r>
              <a:rPr lang="en-CA" sz="2400" dirty="0" smtClean="0"/>
              <a:t>These </a:t>
            </a:r>
            <a:r>
              <a:rPr lang="en-CA" sz="2400" dirty="0"/>
              <a:t>models provide access to expert centers while routine clinical care is provided in the </a:t>
            </a:r>
            <a:r>
              <a:rPr lang="en-CA" sz="2400" dirty="0" smtClean="0"/>
              <a:t>community </a:t>
            </a:r>
          </a:p>
        </p:txBody>
      </p:sp>
    </p:spTree>
    <p:extLst>
      <p:ext uri="{BB962C8B-B14F-4D97-AF65-F5344CB8AC3E}">
        <p14:creationId xmlns:p14="http://schemas.microsoft.com/office/powerpoint/2010/main" val="97964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4000" b="1" dirty="0" smtClean="0"/>
              <a:t>Key Topics</a:t>
            </a:r>
            <a:endParaRPr lang="en-CA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2400" b="1" dirty="0" smtClean="0"/>
              <a:t>Diagnostic Approaches</a:t>
            </a:r>
          </a:p>
          <a:p>
            <a:pPr lvl="1"/>
            <a:r>
              <a:rPr lang="en-CA" sz="2000" b="1" dirty="0" smtClean="0"/>
              <a:t>Current and proposed WHO criteria for diagnosis of PV</a:t>
            </a:r>
          </a:p>
          <a:p>
            <a:r>
              <a:rPr lang="en-CA" sz="2400" b="1" dirty="0" smtClean="0">
                <a:solidFill>
                  <a:schemeClr val="bg2">
                    <a:lumMod val="90000"/>
                  </a:schemeClr>
                </a:solidFill>
              </a:rPr>
              <a:t>Prognosis and Risk Assessment </a:t>
            </a:r>
          </a:p>
          <a:p>
            <a:r>
              <a:rPr lang="en-CA" sz="2400" b="1" dirty="0" smtClean="0">
                <a:solidFill>
                  <a:schemeClr val="bg2">
                    <a:lumMod val="90000"/>
                  </a:schemeClr>
                </a:solidFill>
              </a:rPr>
              <a:t>Goals of Therapy</a:t>
            </a:r>
          </a:p>
          <a:p>
            <a:r>
              <a:rPr lang="en-CA" sz="2400" b="1" dirty="0" smtClean="0">
                <a:solidFill>
                  <a:schemeClr val="bg2">
                    <a:lumMod val="90000"/>
                  </a:schemeClr>
                </a:solidFill>
              </a:rPr>
              <a:t>Therapeutic Approaches </a:t>
            </a:r>
          </a:p>
          <a:p>
            <a:r>
              <a:rPr lang="en-CA" sz="2400" b="1" dirty="0" smtClean="0">
                <a:solidFill>
                  <a:schemeClr val="bg2">
                    <a:lumMod val="90000"/>
                  </a:schemeClr>
                </a:solidFill>
              </a:rPr>
              <a:t>Specific Situations</a:t>
            </a:r>
            <a:endParaRPr lang="en-CA" sz="2400" b="1" dirty="0">
              <a:solidFill>
                <a:schemeClr val="bg2">
                  <a:lumMod val="9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0956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850106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CA" sz="3600" b="1" dirty="0"/>
              <a:t>Current and Proposed WHO Criteria </a:t>
            </a:r>
            <a:r>
              <a:rPr lang="en-CA" sz="3600" b="1" dirty="0" smtClean="0"/>
              <a:t>for Diagnosis </a:t>
            </a:r>
            <a:r>
              <a:rPr lang="en-CA" sz="3600" b="1" dirty="0"/>
              <a:t>of PV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644690"/>
              </p:ext>
            </p:extLst>
          </p:nvPr>
        </p:nvGraphicFramePr>
        <p:xfrm>
          <a:off x="279942" y="1235795"/>
          <a:ext cx="8568952" cy="514096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4125792"/>
                <a:gridCol w="4443160"/>
              </a:tblGrid>
              <a:tr h="370840">
                <a:tc>
                  <a:txBody>
                    <a:bodyPr/>
                    <a:lstStyle/>
                    <a:p>
                      <a:r>
                        <a:rPr lang="en-CA" dirty="0" smtClean="0"/>
                        <a:t>2008 WHO Diagnostic Criteria for PV</a:t>
                      </a:r>
                      <a:r>
                        <a:rPr lang="en-CA" baseline="30000" dirty="0" smtClean="0"/>
                        <a:t>1</a:t>
                      </a:r>
                      <a:endParaRPr lang="en-CA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2014 Proposed Revision of WHO Diagnostic Criteria for PV</a:t>
                      </a:r>
                      <a:r>
                        <a:rPr lang="en-CA" baseline="30000" dirty="0" smtClean="0"/>
                        <a:t>2</a:t>
                      </a:r>
                      <a:endParaRPr lang="en-CA" baseline="30000" dirty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CA" b="1" dirty="0" smtClean="0"/>
                        <a:t>Major Criteria</a:t>
                      </a:r>
                      <a:endParaRPr lang="en-CA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sz="1400" dirty="0" smtClean="0"/>
                        <a:t>1.</a:t>
                      </a:r>
                      <a:r>
                        <a:rPr lang="en-CA" sz="1400" baseline="0" dirty="0" smtClean="0"/>
                        <a:t> </a:t>
                      </a:r>
                      <a:r>
                        <a:rPr lang="en-CA" sz="1400" b="1" dirty="0" smtClean="0">
                          <a:solidFill>
                            <a:srgbClr val="C00000"/>
                          </a:solidFill>
                        </a:rPr>
                        <a:t>Hemoglobin &gt;185 g/L (men), &gt;165 g/L</a:t>
                      </a:r>
                      <a:r>
                        <a:rPr lang="en-CA" sz="1400" b="1" baseline="0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CA" sz="1400" b="1" dirty="0" smtClean="0">
                          <a:solidFill>
                            <a:srgbClr val="C00000"/>
                          </a:solidFill>
                        </a:rPr>
                        <a:t>(women)</a:t>
                      </a:r>
                      <a:r>
                        <a:rPr lang="en-CA" sz="1400" dirty="0" smtClean="0">
                          <a:solidFill>
                            <a:srgbClr val="C00000"/>
                          </a:solidFill>
                        </a:rPr>
                        <a:t>,</a:t>
                      </a:r>
                      <a:r>
                        <a:rPr lang="en-CA" sz="1400" dirty="0" smtClean="0"/>
                        <a:t> or evidence of increased red cell volume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b="1" dirty="0" smtClean="0">
                          <a:solidFill>
                            <a:srgbClr val="C00000"/>
                          </a:solidFill>
                        </a:rPr>
                        <a:t>Hemoglobin</a:t>
                      </a:r>
                      <a:r>
                        <a:rPr lang="en-CA" sz="1400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CA" sz="1400" b="1" dirty="0" smtClean="0">
                          <a:solidFill>
                            <a:srgbClr val="C00000"/>
                          </a:solidFill>
                        </a:rPr>
                        <a:t>&gt;165 g/L (men), &gt;160  g/L (women) </a:t>
                      </a:r>
                      <a:r>
                        <a:rPr lang="en-CA" sz="1400" dirty="0" smtClean="0"/>
                        <a:t>or hematocrit &gt;49% (men) &gt;48% (women)</a:t>
                      </a:r>
                      <a:endParaRPr lang="en-CA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sz="1400" dirty="0" smtClean="0"/>
                        <a:t>2.</a:t>
                      </a:r>
                      <a:r>
                        <a:rPr lang="en-CA" sz="1400" baseline="0" dirty="0" smtClean="0"/>
                        <a:t> </a:t>
                      </a:r>
                      <a:r>
                        <a:rPr lang="en-CA" sz="1400" dirty="0" smtClean="0"/>
                        <a:t>Presence of JAK2 V617F or other functionally similar mutation (e.g., JAK2 exon 12 mutation)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b="1" dirty="0" smtClean="0">
                          <a:solidFill>
                            <a:srgbClr val="C00000"/>
                          </a:solidFill>
                        </a:rPr>
                        <a:t>Bone marrow </a:t>
                      </a:r>
                      <a:r>
                        <a:rPr lang="en-CA" sz="1400" dirty="0" smtClean="0"/>
                        <a:t>findings consistent  with WHO criteria with pleomorphic megakaryocytes</a:t>
                      </a:r>
                      <a:endParaRPr lang="en-CA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C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/>
                        <a:t>Presence of JAK2 mutation</a:t>
                      </a:r>
                      <a:endParaRPr lang="en-CA" sz="1400" dirty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CA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Minor Criteria</a:t>
                      </a:r>
                      <a:endParaRPr lang="en-CA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sz="1400" dirty="0" smtClean="0"/>
                        <a:t>1. BM biopsy showing </a:t>
                      </a:r>
                      <a:r>
                        <a:rPr lang="en-CA" sz="1400" dirty="0" err="1" smtClean="0"/>
                        <a:t>hypercellularity</a:t>
                      </a:r>
                      <a:r>
                        <a:rPr lang="en-CA" sz="1400" dirty="0" smtClean="0"/>
                        <a:t> for age with </a:t>
                      </a:r>
                      <a:r>
                        <a:rPr lang="en-CA" sz="1400" dirty="0" err="1" smtClean="0"/>
                        <a:t>trilineage</a:t>
                      </a:r>
                      <a:r>
                        <a:rPr lang="en-CA" sz="1400" dirty="0" smtClean="0"/>
                        <a:t> myeloproliferation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/>
                        <a:t>Subnormal serum erythropoietin level</a:t>
                      </a:r>
                      <a:endParaRPr lang="en-CA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sz="1400" dirty="0" smtClean="0"/>
                        <a:t>2. Serum erythropoietin level below the normal reference range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sz="1400" dirty="0" smtClean="0"/>
                        <a:t>3. Endogenous erythroid colony formation in vitro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/>
                    </a:p>
                  </a:txBody>
                  <a:tcPr/>
                </a:tc>
              </a:tr>
              <a:tr h="428208">
                <a:tc>
                  <a:txBody>
                    <a:bodyPr/>
                    <a:lstStyle/>
                    <a:p>
                      <a:r>
                        <a:rPr lang="en-CA" sz="1400" b="1" dirty="0" smtClean="0"/>
                        <a:t>Diagnosis of PV requires meeting either both major criteria and 1 minor criterion or the first major criterion and 2 minor criteria.</a:t>
                      </a:r>
                      <a:endParaRPr lang="en-CA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400" b="1" dirty="0" smtClean="0"/>
                        <a:t>Diagnosis of PV requires meeting either all three major criteria or the first two major criteria and one minor criterion.</a:t>
                      </a:r>
                    </a:p>
                    <a:p>
                      <a:endParaRPr lang="en-CA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50350" y="6395437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CA" sz="1200" dirty="0" smtClean="0"/>
              <a:t>Adapted from: 1. Thiele J, et al. Lyon, France: IARC Press:2008:40-43 and 2. </a:t>
            </a:r>
            <a:r>
              <a:rPr lang="en-CA" sz="1200" dirty="0" err="1" smtClean="0"/>
              <a:t>Tefferi</a:t>
            </a:r>
            <a:r>
              <a:rPr lang="en-CA" sz="1200" dirty="0" smtClean="0"/>
              <a:t> A, et al. Leukemia. 2014;28(7):1407-1413.</a:t>
            </a:r>
          </a:p>
        </p:txBody>
      </p:sp>
    </p:spTree>
    <p:extLst>
      <p:ext uri="{BB962C8B-B14F-4D97-AF65-F5344CB8AC3E}">
        <p14:creationId xmlns:p14="http://schemas.microsoft.com/office/powerpoint/2010/main" val="2177836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CA" sz="4000" b="1" dirty="0"/>
              <a:t>MPN Group Positioning Regarding the Proposed WHO Diagnostic Criteria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Autofit/>
          </a:bodyPr>
          <a:lstStyle/>
          <a:p>
            <a:r>
              <a:rPr lang="en-CA" sz="2000" dirty="0" smtClean="0"/>
              <a:t>We acknowledge the necessity of appropriately diagnosing masked PV</a:t>
            </a:r>
          </a:p>
          <a:p>
            <a:r>
              <a:rPr lang="en-CA" sz="2000" dirty="0" smtClean="0"/>
              <a:t>However, there are concerns about potential misuse of these criteria for screening for PV</a:t>
            </a:r>
          </a:p>
          <a:p>
            <a:pPr marL="0" indent="0">
              <a:buNone/>
            </a:pPr>
            <a:endParaRPr lang="en-CA" sz="2000" dirty="0" smtClean="0"/>
          </a:p>
          <a:p>
            <a:r>
              <a:rPr lang="en-CA" sz="2000" dirty="0" smtClean="0"/>
              <a:t>We emphasize that: </a:t>
            </a:r>
          </a:p>
          <a:p>
            <a:pPr marL="857250" lvl="1" indent="-457200"/>
            <a:r>
              <a:rPr lang="en-CA" sz="1800" u="sng" dirty="0" smtClean="0"/>
              <a:t>Hb levels </a:t>
            </a:r>
            <a:r>
              <a:rPr lang="en-CA" sz="1800" dirty="0" smtClean="0"/>
              <a:t>above the suggested threshold </a:t>
            </a:r>
            <a:r>
              <a:rPr lang="en-CA" sz="1800" u="sng" dirty="0" smtClean="0"/>
              <a:t>should not be taken in isolation</a:t>
            </a:r>
            <a:r>
              <a:rPr lang="en-CA" sz="1800" dirty="0" smtClean="0"/>
              <a:t>, but rather </a:t>
            </a:r>
            <a:r>
              <a:rPr lang="en-CA" sz="1800" u="sng" dirty="0" smtClean="0"/>
              <a:t>in the context of other potential signs and symptoms indicative of PV</a:t>
            </a:r>
            <a:r>
              <a:rPr lang="en-CA" sz="1800" dirty="0" smtClean="0"/>
              <a:t>. </a:t>
            </a:r>
          </a:p>
          <a:p>
            <a:pPr marL="857250" lvl="1" indent="-457200"/>
            <a:r>
              <a:rPr lang="en-CA" sz="1800" u="sng" dirty="0"/>
              <a:t>The intent of lowering the thresholds </a:t>
            </a:r>
            <a:r>
              <a:rPr lang="en-CA" sz="1800" dirty="0"/>
              <a:t>is to more accurately </a:t>
            </a:r>
            <a:r>
              <a:rPr lang="en-CA" sz="1800" u="sng" dirty="0"/>
              <a:t>differentiate between JAK2-positive </a:t>
            </a:r>
            <a:r>
              <a:rPr lang="en-CA" sz="1800" u="sng" dirty="0" smtClean="0"/>
              <a:t>ET and </a:t>
            </a:r>
            <a:r>
              <a:rPr lang="en-CA" sz="1800" u="sng" dirty="0" err="1"/>
              <a:t>mPV</a:t>
            </a:r>
            <a:r>
              <a:rPr lang="en-CA" sz="1800" u="sng" dirty="0"/>
              <a:t> </a:t>
            </a:r>
            <a:r>
              <a:rPr lang="en-CA" sz="1800" dirty="0"/>
              <a:t>rather than to serve as a base for population screening</a:t>
            </a:r>
          </a:p>
          <a:p>
            <a:pPr marL="857250" lvl="1" indent="-457200">
              <a:buFont typeface="+mj-lt"/>
              <a:buAutoNum type="arabicPeriod"/>
            </a:pPr>
            <a:endParaRPr lang="en-CA" sz="2000" dirty="0" smtClean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CA" sz="2000" dirty="0" smtClean="0"/>
              <a:t>We suggest the </a:t>
            </a:r>
            <a:r>
              <a:rPr lang="en-CA" sz="2000" dirty="0"/>
              <a:t>cost-effectiveness </a:t>
            </a:r>
            <a:r>
              <a:rPr lang="en-CA" sz="2000" dirty="0" smtClean="0"/>
              <a:t>analysis of </a:t>
            </a:r>
            <a:r>
              <a:rPr lang="en-CA" sz="2000" dirty="0"/>
              <a:t>the new proposed </a:t>
            </a:r>
            <a:r>
              <a:rPr lang="en-CA" sz="2000" dirty="0" smtClean="0"/>
              <a:t>criteria</a:t>
            </a:r>
            <a:endParaRPr lang="en-CA" sz="2000" dirty="0"/>
          </a:p>
        </p:txBody>
      </p:sp>
    </p:spTree>
    <p:extLst>
      <p:ext uri="{BB962C8B-B14F-4D97-AF65-F5344CB8AC3E}">
        <p14:creationId xmlns:p14="http://schemas.microsoft.com/office/powerpoint/2010/main" val="1079768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5314" y="92125"/>
            <a:ext cx="8229600" cy="634082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CA" sz="4000" b="1" dirty="0"/>
              <a:t>Proposed Algorithm for PV Diagnosis</a:t>
            </a:r>
          </a:p>
        </p:txBody>
      </p:sp>
      <p:cxnSp>
        <p:nvCxnSpPr>
          <p:cNvPr id="4" name="Straight Connector 3"/>
          <p:cNvCxnSpPr>
            <a:endCxn id="34" idx="3"/>
          </p:cNvCxnSpPr>
          <p:nvPr/>
        </p:nvCxnSpPr>
        <p:spPr>
          <a:xfrm flipH="1" flipV="1">
            <a:off x="3156369" y="4956172"/>
            <a:ext cx="1327496" cy="5157"/>
          </a:xfrm>
          <a:prstGeom prst="line">
            <a:avLst/>
          </a:prstGeom>
          <a:ln w="19050" cmpd="sng">
            <a:solidFill>
              <a:srgbClr val="2C481D"/>
            </a:solidFill>
            <a:headEnd type="none"/>
            <a:tailEnd type="triangl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5379877" y="4227565"/>
            <a:ext cx="0" cy="342081"/>
          </a:xfrm>
          <a:prstGeom prst="line">
            <a:avLst/>
          </a:prstGeom>
          <a:ln w="19050" cmpd="sng">
            <a:solidFill>
              <a:srgbClr val="2C481D"/>
            </a:solidFill>
            <a:headEnd type="none"/>
            <a:tailEnd type="triangl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3"/>
          <p:cNvSpPr txBox="1">
            <a:spLocks noChangeArrowheads="1"/>
          </p:cNvSpPr>
          <p:nvPr/>
        </p:nvSpPr>
        <p:spPr bwMode="auto">
          <a:xfrm>
            <a:off x="170627" y="6525344"/>
            <a:ext cx="431323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>
              <a:spcBef>
                <a:spcPct val="0"/>
              </a:spcBef>
              <a:defRPr sz="1100">
                <a:solidFill>
                  <a:schemeClr val="bg1"/>
                </a:solidFill>
              </a:defRPr>
            </a:lvl1pPr>
          </a:lstStyle>
          <a:p>
            <a:r>
              <a:rPr lang="en-CA" altLang="en-US" sz="1200" dirty="0" smtClean="0">
                <a:solidFill>
                  <a:schemeClr val="tx2"/>
                </a:solidFill>
                <a:latin typeface="Arial Narrow"/>
                <a:cs typeface="Arial Narrow"/>
              </a:rPr>
              <a:t>Adapted from </a:t>
            </a:r>
            <a:r>
              <a:rPr lang="en-CA" altLang="en-US" sz="1200" dirty="0" err="1" smtClean="0">
                <a:solidFill>
                  <a:schemeClr val="tx2"/>
                </a:solidFill>
                <a:latin typeface="Arial Narrow"/>
                <a:cs typeface="Arial Narrow"/>
              </a:rPr>
              <a:t>Tefferi</a:t>
            </a:r>
            <a:r>
              <a:rPr lang="en-CA" altLang="en-US" sz="1200" dirty="0" smtClean="0">
                <a:solidFill>
                  <a:schemeClr val="tx2"/>
                </a:solidFill>
                <a:latin typeface="Arial Narrow"/>
                <a:cs typeface="Arial Narrow"/>
              </a:rPr>
              <a:t> A. </a:t>
            </a:r>
            <a:r>
              <a:rPr lang="en-CA" altLang="en-US" sz="1200" i="1" dirty="0">
                <a:solidFill>
                  <a:schemeClr val="tx2"/>
                </a:solidFill>
                <a:latin typeface="Arial Narrow"/>
                <a:cs typeface="Arial Narrow"/>
              </a:rPr>
              <a:t>Am J </a:t>
            </a:r>
            <a:r>
              <a:rPr lang="en-CA" altLang="en-US" sz="1200" i="1" dirty="0" err="1">
                <a:solidFill>
                  <a:schemeClr val="tx2"/>
                </a:solidFill>
                <a:latin typeface="Arial Narrow"/>
                <a:cs typeface="Arial Narrow"/>
              </a:rPr>
              <a:t>Hematol</a:t>
            </a:r>
            <a:r>
              <a:rPr lang="en-CA" altLang="en-US" sz="1200" i="1" dirty="0">
                <a:solidFill>
                  <a:schemeClr val="tx2"/>
                </a:solidFill>
                <a:latin typeface="Arial Narrow"/>
                <a:cs typeface="Arial Narrow"/>
              </a:rPr>
              <a:t>. </a:t>
            </a:r>
            <a:r>
              <a:rPr lang="en-CA" altLang="en-US" sz="1200" dirty="0">
                <a:solidFill>
                  <a:schemeClr val="tx2"/>
                </a:solidFill>
                <a:latin typeface="Arial Narrow"/>
                <a:cs typeface="Arial Narrow"/>
              </a:rPr>
              <a:t>2013;88(6):507-516. </a:t>
            </a:r>
          </a:p>
        </p:txBody>
      </p:sp>
      <p:sp>
        <p:nvSpPr>
          <p:cNvPr id="7" name="TextBox 7"/>
          <p:cNvSpPr txBox="1">
            <a:spLocks noChangeArrowheads="1"/>
          </p:cNvSpPr>
          <p:nvPr/>
        </p:nvSpPr>
        <p:spPr bwMode="auto">
          <a:xfrm>
            <a:off x="64879" y="5432116"/>
            <a:ext cx="764355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rgbClr val="29287F"/>
              </a:buClr>
              <a:buChar char="•"/>
              <a:defRPr sz="3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29287F"/>
              </a:buClr>
              <a:buChar char="–"/>
              <a:defRPr sz="28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29287F"/>
              </a:buClr>
              <a:buChar char="•"/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29287F"/>
              </a:buClr>
              <a:buChar char="–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29287F"/>
              </a:buClr>
              <a:buChar char="»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9287F"/>
              </a:buClr>
              <a:buChar char="»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9287F"/>
              </a:buClr>
              <a:buChar char="»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9287F"/>
              </a:buClr>
              <a:buChar char="»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9287F"/>
              </a:buClr>
              <a:buChar char="»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600" b="1" dirty="0">
                <a:solidFill>
                  <a:srgbClr val="000000"/>
                </a:solidFill>
                <a:latin typeface="Arial Narrow"/>
                <a:ea typeface="+mn-ea"/>
                <a:cs typeface="Arial Narrow"/>
              </a:rPr>
              <a:t>Clinical clues </a:t>
            </a:r>
            <a:r>
              <a:rPr lang="en-US" altLang="en-US" sz="1600" dirty="0" smtClean="0">
                <a:solidFill>
                  <a:srgbClr val="000000"/>
                </a:solidFill>
                <a:latin typeface="Arial Narrow"/>
                <a:ea typeface="+mn-ea"/>
                <a:cs typeface="Arial Narrow"/>
              </a:rPr>
              <a:t>: </a:t>
            </a:r>
            <a:r>
              <a:rPr lang="en-US" altLang="en-US" sz="1400" dirty="0" smtClean="0">
                <a:solidFill>
                  <a:srgbClr val="000000"/>
                </a:solidFill>
                <a:latin typeface="Arial Narrow"/>
                <a:cs typeface="Arial Narrow"/>
              </a:rPr>
              <a:t>Splenomegaly</a:t>
            </a:r>
            <a:r>
              <a:rPr lang="en-US" altLang="en-US" sz="1400" dirty="0">
                <a:solidFill>
                  <a:srgbClr val="000000"/>
                </a:solidFill>
                <a:latin typeface="Arial Narrow"/>
                <a:cs typeface="Arial Narrow"/>
              </a:rPr>
              <a:t>, thrombosis, </a:t>
            </a:r>
            <a:r>
              <a:rPr lang="en-US" altLang="en-US" sz="1400" dirty="0" err="1">
                <a:solidFill>
                  <a:srgbClr val="000000"/>
                </a:solidFill>
                <a:latin typeface="Arial Narrow"/>
                <a:cs typeface="Arial Narrow"/>
              </a:rPr>
              <a:t>aquagenic</a:t>
            </a:r>
            <a:r>
              <a:rPr lang="en-US" altLang="en-US" sz="1400" dirty="0">
                <a:solidFill>
                  <a:srgbClr val="000000"/>
                </a:solidFill>
                <a:latin typeface="Arial Narrow"/>
                <a:cs typeface="Arial Narrow"/>
              </a:rPr>
              <a:t> pruritus, </a:t>
            </a:r>
            <a:r>
              <a:rPr lang="en-US" altLang="en-US" sz="1400" dirty="0" smtClean="0">
                <a:solidFill>
                  <a:srgbClr val="000000"/>
                </a:solidFill>
                <a:latin typeface="Arial Narrow"/>
                <a:cs typeface="Arial Narrow"/>
              </a:rPr>
              <a:t>and </a:t>
            </a:r>
            <a:r>
              <a:rPr lang="en-US" altLang="en-US" sz="1400" dirty="0" err="1" smtClean="0">
                <a:solidFill>
                  <a:srgbClr val="000000"/>
                </a:solidFill>
                <a:latin typeface="Arial Narrow"/>
                <a:cs typeface="Arial Narrow"/>
              </a:rPr>
              <a:t>erythromelalgia</a:t>
            </a:r>
            <a:endParaRPr lang="en-US" altLang="en-US" sz="1400" dirty="0" smtClean="0">
              <a:solidFill>
                <a:srgbClr val="000000"/>
              </a:solidFill>
              <a:latin typeface="Arial Narrow"/>
              <a:cs typeface="Arial Narrow"/>
            </a:endParaRPr>
          </a:p>
          <a:p>
            <a:pPr eaLnBrk="1" hangingPunct="1">
              <a:spcBef>
                <a:spcPct val="0"/>
              </a:spcBef>
              <a:buClrTx/>
              <a:buNone/>
            </a:pPr>
            <a:r>
              <a:rPr lang="en-US" altLang="en-US" sz="1600" b="1" dirty="0">
                <a:solidFill>
                  <a:srgbClr val="000000"/>
                </a:solidFill>
                <a:latin typeface="Arial Narrow"/>
                <a:ea typeface="+mn-ea"/>
                <a:cs typeface="Arial Narrow"/>
              </a:rPr>
              <a:t>Laboratory </a:t>
            </a:r>
            <a:r>
              <a:rPr lang="en-US" altLang="en-US" sz="1600" b="1" dirty="0" smtClean="0">
                <a:solidFill>
                  <a:srgbClr val="000000"/>
                </a:solidFill>
                <a:latin typeface="Arial Narrow"/>
                <a:ea typeface="+mn-ea"/>
                <a:cs typeface="Arial Narrow"/>
              </a:rPr>
              <a:t>clues: </a:t>
            </a:r>
            <a:r>
              <a:rPr lang="en-US" altLang="en-US" sz="1400" dirty="0" smtClean="0">
                <a:solidFill>
                  <a:srgbClr val="000000"/>
                </a:solidFill>
                <a:latin typeface="Arial Narrow"/>
                <a:cs typeface="Arial Narrow"/>
              </a:rPr>
              <a:t>Thrombocytosis</a:t>
            </a:r>
            <a:r>
              <a:rPr lang="en-US" altLang="en-US" sz="1400" dirty="0">
                <a:solidFill>
                  <a:srgbClr val="000000"/>
                </a:solidFill>
                <a:latin typeface="Arial Narrow"/>
                <a:cs typeface="Arial Narrow"/>
              </a:rPr>
              <a:t>, leukocytosis, and </a:t>
            </a:r>
            <a:r>
              <a:rPr lang="en-US" altLang="en-US" sz="1400" dirty="0" smtClean="0">
                <a:solidFill>
                  <a:srgbClr val="000000"/>
                </a:solidFill>
                <a:latin typeface="Arial Narrow"/>
                <a:cs typeface="Arial Narrow"/>
                <a:sym typeface="Symbol"/>
              </a:rPr>
              <a:t></a:t>
            </a:r>
            <a:r>
              <a:rPr lang="en-US" altLang="en-US" sz="1400" dirty="0" smtClean="0">
                <a:solidFill>
                  <a:srgbClr val="000000"/>
                </a:solidFill>
                <a:latin typeface="Arial Narrow"/>
                <a:cs typeface="Arial Narrow"/>
              </a:rPr>
              <a:t> </a:t>
            </a:r>
            <a:r>
              <a:rPr lang="en-US" altLang="en-US" sz="1400" dirty="0">
                <a:solidFill>
                  <a:srgbClr val="000000"/>
                </a:solidFill>
                <a:latin typeface="Arial Narrow"/>
                <a:cs typeface="Arial Narrow"/>
              </a:rPr>
              <a:t>leukocyte alkaline phosphatase </a:t>
            </a:r>
            <a:r>
              <a:rPr lang="en-US" altLang="en-US" sz="1400" dirty="0" smtClean="0">
                <a:solidFill>
                  <a:srgbClr val="000000"/>
                </a:solidFill>
                <a:latin typeface="Arial Narrow"/>
                <a:cs typeface="Arial Narrow"/>
              </a:rPr>
              <a:t>score </a:t>
            </a:r>
            <a:endParaRPr lang="en-US" altLang="en-US" sz="1400" dirty="0">
              <a:solidFill>
                <a:srgbClr val="000000"/>
              </a:solidFill>
              <a:latin typeface="Arial Narrow"/>
              <a:cs typeface="Arial Narrow"/>
            </a:endParaRPr>
          </a:p>
        </p:txBody>
      </p:sp>
      <p:sp>
        <p:nvSpPr>
          <p:cNvPr id="9" name="Oval 8"/>
          <p:cNvSpPr/>
          <p:nvPr/>
        </p:nvSpPr>
        <p:spPr>
          <a:xfrm>
            <a:off x="4465477" y="4574256"/>
            <a:ext cx="1836615" cy="763831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190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5383784" y="3489010"/>
            <a:ext cx="0" cy="342081"/>
          </a:xfrm>
          <a:prstGeom prst="line">
            <a:avLst/>
          </a:prstGeom>
          <a:ln w="19050" cmpd="sng">
            <a:solidFill>
              <a:srgbClr val="2C481D"/>
            </a:solidFill>
            <a:headEnd type="none"/>
            <a:tailEnd type="triangl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7682379" y="3483255"/>
            <a:ext cx="0" cy="342081"/>
          </a:xfrm>
          <a:prstGeom prst="line">
            <a:avLst/>
          </a:prstGeom>
          <a:ln w="19050" cmpd="sng">
            <a:solidFill>
              <a:srgbClr val="2C481D"/>
            </a:solidFill>
            <a:headEnd type="none"/>
            <a:tailEnd type="triangl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6671590" y="3091172"/>
            <a:ext cx="1973324" cy="48667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 cmpd="sng">
            <a:solidFill>
              <a:srgbClr val="2C481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206491" y="2120418"/>
            <a:ext cx="1973324" cy="48667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 cmpd="sng">
            <a:solidFill>
              <a:srgbClr val="2C481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5510815" y="2116582"/>
            <a:ext cx="1973324" cy="48667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 cmpd="sng">
            <a:solidFill>
              <a:srgbClr val="2C481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339752" y="1124744"/>
            <a:ext cx="3960440" cy="492709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209790" y="3034769"/>
            <a:ext cx="1974921" cy="49238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50" cmpd="sng">
            <a:solidFill>
              <a:srgbClr val="2C481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 16"/>
          <p:cNvSpPr/>
          <p:nvPr/>
        </p:nvSpPr>
        <p:spPr>
          <a:xfrm>
            <a:off x="2210342" y="1804473"/>
            <a:ext cx="4330157" cy="321322"/>
          </a:xfrm>
          <a:custGeom>
            <a:avLst/>
            <a:gdLst>
              <a:gd name="connsiteX0" fmla="*/ 0 w 4429002"/>
              <a:gd name="connsiteY0" fmla="*/ 188933 h 209926"/>
              <a:gd name="connsiteX1" fmla="*/ 0 w 4429002"/>
              <a:gd name="connsiteY1" fmla="*/ 20993 h 209926"/>
              <a:gd name="connsiteX2" fmla="*/ 4429002 w 4429002"/>
              <a:gd name="connsiteY2" fmla="*/ 0 h 209926"/>
              <a:gd name="connsiteX3" fmla="*/ 4429002 w 4429002"/>
              <a:gd name="connsiteY3" fmla="*/ 209926 h 209926"/>
              <a:gd name="connsiteX0" fmla="*/ 0 w 4429002"/>
              <a:gd name="connsiteY0" fmla="*/ 188933 h 209926"/>
              <a:gd name="connsiteX1" fmla="*/ 0 w 4429002"/>
              <a:gd name="connsiteY1" fmla="*/ 0 h 209926"/>
              <a:gd name="connsiteX2" fmla="*/ 4429002 w 4429002"/>
              <a:gd name="connsiteY2" fmla="*/ 0 h 209926"/>
              <a:gd name="connsiteX3" fmla="*/ 4429002 w 4429002"/>
              <a:gd name="connsiteY3" fmla="*/ 209926 h 209926"/>
              <a:gd name="connsiteX0" fmla="*/ 0 w 4429002"/>
              <a:gd name="connsiteY0" fmla="*/ 204760 h 209926"/>
              <a:gd name="connsiteX1" fmla="*/ 0 w 4429002"/>
              <a:gd name="connsiteY1" fmla="*/ 0 h 209926"/>
              <a:gd name="connsiteX2" fmla="*/ 4429002 w 4429002"/>
              <a:gd name="connsiteY2" fmla="*/ 0 h 209926"/>
              <a:gd name="connsiteX3" fmla="*/ 4429002 w 4429002"/>
              <a:gd name="connsiteY3" fmla="*/ 209926 h 209926"/>
              <a:gd name="connsiteX0" fmla="*/ 0 w 4429002"/>
              <a:gd name="connsiteY0" fmla="*/ 208999 h 209926"/>
              <a:gd name="connsiteX1" fmla="*/ 0 w 4429002"/>
              <a:gd name="connsiteY1" fmla="*/ 0 h 209926"/>
              <a:gd name="connsiteX2" fmla="*/ 4429002 w 4429002"/>
              <a:gd name="connsiteY2" fmla="*/ 0 h 209926"/>
              <a:gd name="connsiteX3" fmla="*/ 4429002 w 4429002"/>
              <a:gd name="connsiteY3" fmla="*/ 209926 h 2099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29002" h="209926">
                <a:moveTo>
                  <a:pt x="0" y="208999"/>
                </a:moveTo>
                <a:lnTo>
                  <a:pt x="0" y="0"/>
                </a:lnTo>
                <a:lnTo>
                  <a:pt x="4429002" y="0"/>
                </a:lnTo>
                <a:lnTo>
                  <a:pt x="4429002" y="209926"/>
                </a:lnTo>
              </a:path>
            </a:pathLst>
          </a:custGeom>
          <a:ln w="19050" cmpd="sng">
            <a:solidFill>
              <a:srgbClr val="2C481D"/>
            </a:solidFill>
            <a:headEnd type="triangle" w="lg" len="lg"/>
            <a:tailEnd type="triangl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8" name="Straight Connector 17"/>
          <p:cNvCxnSpPr/>
          <p:nvPr/>
        </p:nvCxnSpPr>
        <p:spPr>
          <a:xfrm>
            <a:off x="6533517" y="2594554"/>
            <a:ext cx="0" cy="179452"/>
          </a:xfrm>
          <a:prstGeom prst="line">
            <a:avLst/>
          </a:prstGeom>
          <a:ln w="19050" cmpd="sng">
            <a:solidFill>
              <a:srgbClr val="2C481D"/>
            </a:solidFill>
            <a:headEnd type="none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Freeform 18"/>
          <p:cNvSpPr/>
          <p:nvPr/>
        </p:nvSpPr>
        <p:spPr>
          <a:xfrm>
            <a:off x="5358424" y="2770031"/>
            <a:ext cx="2344615" cy="321322"/>
          </a:xfrm>
          <a:custGeom>
            <a:avLst/>
            <a:gdLst>
              <a:gd name="connsiteX0" fmla="*/ 0 w 4429002"/>
              <a:gd name="connsiteY0" fmla="*/ 188933 h 209926"/>
              <a:gd name="connsiteX1" fmla="*/ 0 w 4429002"/>
              <a:gd name="connsiteY1" fmla="*/ 20993 h 209926"/>
              <a:gd name="connsiteX2" fmla="*/ 4429002 w 4429002"/>
              <a:gd name="connsiteY2" fmla="*/ 0 h 209926"/>
              <a:gd name="connsiteX3" fmla="*/ 4429002 w 4429002"/>
              <a:gd name="connsiteY3" fmla="*/ 209926 h 209926"/>
              <a:gd name="connsiteX0" fmla="*/ 0 w 4429002"/>
              <a:gd name="connsiteY0" fmla="*/ 188933 h 209926"/>
              <a:gd name="connsiteX1" fmla="*/ 0 w 4429002"/>
              <a:gd name="connsiteY1" fmla="*/ 0 h 209926"/>
              <a:gd name="connsiteX2" fmla="*/ 4429002 w 4429002"/>
              <a:gd name="connsiteY2" fmla="*/ 0 h 209926"/>
              <a:gd name="connsiteX3" fmla="*/ 4429002 w 4429002"/>
              <a:gd name="connsiteY3" fmla="*/ 209926 h 209926"/>
              <a:gd name="connsiteX0" fmla="*/ 0 w 4429002"/>
              <a:gd name="connsiteY0" fmla="*/ 204760 h 209926"/>
              <a:gd name="connsiteX1" fmla="*/ 0 w 4429002"/>
              <a:gd name="connsiteY1" fmla="*/ 0 h 209926"/>
              <a:gd name="connsiteX2" fmla="*/ 4429002 w 4429002"/>
              <a:gd name="connsiteY2" fmla="*/ 0 h 209926"/>
              <a:gd name="connsiteX3" fmla="*/ 4429002 w 4429002"/>
              <a:gd name="connsiteY3" fmla="*/ 209926 h 209926"/>
              <a:gd name="connsiteX0" fmla="*/ 0 w 4429002"/>
              <a:gd name="connsiteY0" fmla="*/ 208999 h 209926"/>
              <a:gd name="connsiteX1" fmla="*/ 0 w 4429002"/>
              <a:gd name="connsiteY1" fmla="*/ 0 h 209926"/>
              <a:gd name="connsiteX2" fmla="*/ 4429002 w 4429002"/>
              <a:gd name="connsiteY2" fmla="*/ 0 h 209926"/>
              <a:gd name="connsiteX3" fmla="*/ 4429002 w 4429002"/>
              <a:gd name="connsiteY3" fmla="*/ 209926 h 2099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29002" h="209926">
                <a:moveTo>
                  <a:pt x="0" y="208999"/>
                </a:moveTo>
                <a:lnTo>
                  <a:pt x="0" y="0"/>
                </a:lnTo>
                <a:lnTo>
                  <a:pt x="4429002" y="0"/>
                </a:lnTo>
                <a:lnTo>
                  <a:pt x="4429002" y="209926"/>
                </a:lnTo>
              </a:path>
            </a:pathLst>
          </a:custGeom>
          <a:ln w="19050" cmpd="sng">
            <a:solidFill>
              <a:srgbClr val="2C481D"/>
            </a:solidFill>
            <a:headEnd type="triangle" w="lg" len="lg"/>
            <a:tailEnd type="triangl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2195736" y="1229966"/>
            <a:ext cx="42564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dirty="0">
                <a:solidFill>
                  <a:schemeClr val="tx2"/>
                </a:solidFill>
                <a:cs typeface="Arial Narrow"/>
              </a:rPr>
              <a:t>Blood </a:t>
            </a:r>
            <a:r>
              <a:rPr lang="en-CA" dirty="0" smtClean="0">
                <a:solidFill>
                  <a:schemeClr val="tx2"/>
                </a:solidFill>
                <a:cs typeface="Arial Narrow"/>
              </a:rPr>
              <a:t>JAK2V617F &amp; </a:t>
            </a:r>
            <a:r>
              <a:rPr lang="en-CA" dirty="0">
                <a:solidFill>
                  <a:schemeClr val="tx2"/>
                </a:solidFill>
                <a:cs typeface="Arial Narrow"/>
              </a:rPr>
              <a:t>Erythropoietin screen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4399844" y="1621881"/>
            <a:ext cx="0" cy="179452"/>
          </a:xfrm>
          <a:prstGeom prst="line">
            <a:avLst/>
          </a:prstGeom>
          <a:ln w="19050" cmpd="sng">
            <a:solidFill>
              <a:srgbClr val="2C481D"/>
            </a:solidFill>
            <a:headEnd type="none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1242482" y="2196284"/>
            <a:ext cx="191674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CA" sz="1600" dirty="0">
                <a:solidFill>
                  <a:schemeClr val="tx2"/>
                </a:solidFill>
                <a:cs typeface="Arial Narrow"/>
              </a:rPr>
              <a:t>JAK2V617F </a:t>
            </a:r>
            <a:r>
              <a:rPr lang="en-CA" sz="1600" b="1" dirty="0" smtClean="0">
                <a:solidFill>
                  <a:schemeClr val="tx2"/>
                </a:solidFill>
                <a:cs typeface="Arial Narrow"/>
              </a:rPr>
              <a:t>Positive*</a:t>
            </a:r>
            <a:endParaRPr lang="en-CA" sz="1600" b="1" dirty="0">
              <a:solidFill>
                <a:schemeClr val="tx2"/>
              </a:solidFill>
              <a:cs typeface="Arial Narrow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583900" y="2198802"/>
            <a:ext cx="1830649" cy="33242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CA" sz="1600" dirty="0">
                <a:solidFill>
                  <a:schemeClr val="tx2"/>
                </a:solidFill>
                <a:cs typeface="Arial Narrow"/>
              </a:rPr>
              <a:t>JAK2V617F </a:t>
            </a:r>
            <a:r>
              <a:rPr lang="en-CA" sz="1600" b="1" dirty="0">
                <a:solidFill>
                  <a:schemeClr val="tx2"/>
                </a:solidFill>
                <a:cs typeface="Arial Narrow"/>
              </a:rPr>
              <a:t>Negative</a:t>
            </a:r>
          </a:p>
        </p:txBody>
      </p:sp>
      <p:sp>
        <p:nvSpPr>
          <p:cNvPr id="24" name="Rectangle 23"/>
          <p:cNvSpPr/>
          <p:nvPr/>
        </p:nvSpPr>
        <p:spPr>
          <a:xfrm>
            <a:off x="1433360" y="3110083"/>
            <a:ext cx="1578277" cy="33242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CA" sz="1600" dirty="0">
                <a:solidFill>
                  <a:schemeClr val="tx2"/>
                </a:solidFill>
                <a:cs typeface="Arial Narrow"/>
              </a:rPr>
              <a:t>Polycythemia Vera</a:t>
            </a:r>
          </a:p>
        </p:txBody>
      </p:sp>
      <p:sp>
        <p:nvSpPr>
          <p:cNvPr id="25" name="Rectangle 24"/>
          <p:cNvSpPr/>
          <p:nvPr/>
        </p:nvSpPr>
        <p:spPr>
          <a:xfrm>
            <a:off x="6677269" y="3124819"/>
            <a:ext cx="1882326" cy="3122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CA" sz="1600" b="1" dirty="0" smtClean="0">
                <a:solidFill>
                  <a:schemeClr val="tx2"/>
                </a:solidFill>
                <a:cs typeface="Arial Narrow"/>
              </a:rPr>
              <a:t>High </a:t>
            </a:r>
            <a:r>
              <a:rPr lang="en-CA" sz="1600" dirty="0" smtClean="0">
                <a:solidFill>
                  <a:schemeClr val="tx2"/>
                </a:solidFill>
                <a:cs typeface="Arial Narrow"/>
              </a:rPr>
              <a:t>Erythropoietin</a:t>
            </a:r>
            <a:endParaRPr lang="en-CA" sz="1600" dirty="0">
              <a:solidFill>
                <a:schemeClr val="tx2"/>
              </a:solidFill>
              <a:cs typeface="Arial Narrow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397122" y="3095009"/>
            <a:ext cx="1973324" cy="48667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 cmpd="sng">
            <a:solidFill>
              <a:srgbClr val="2C481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4416630" y="3185124"/>
            <a:ext cx="1934308" cy="3122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CA" sz="1600" b="1" dirty="0" smtClean="0">
                <a:solidFill>
                  <a:schemeClr val="tx2"/>
                </a:solidFill>
                <a:cs typeface="Arial Narrow"/>
              </a:rPr>
              <a:t>Low </a:t>
            </a:r>
            <a:r>
              <a:rPr lang="en-CA" sz="1600" dirty="0" smtClean="0">
                <a:solidFill>
                  <a:schemeClr val="tx2"/>
                </a:solidFill>
                <a:cs typeface="Arial Narrow"/>
              </a:rPr>
              <a:t>Erythropoietin</a:t>
            </a:r>
            <a:endParaRPr lang="en-CA" sz="1600" dirty="0">
              <a:solidFill>
                <a:schemeClr val="tx2"/>
              </a:solidFill>
              <a:cs typeface="Arial Narrow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6671590" y="3835545"/>
            <a:ext cx="1973324" cy="48667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 cmpd="sng">
            <a:solidFill>
              <a:srgbClr val="2C481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4397122" y="3839383"/>
            <a:ext cx="1973324" cy="48667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 cmpd="sng">
            <a:solidFill>
              <a:srgbClr val="2C481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30" name="Rectangle 29"/>
          <p:cNvSpPr/>
          <p:nvPr/>
        </p:nvSpPr>
        <p:spPr>
          <a:xfrm>
            <a:off x="4506569" y="3837411"/>
            <a:ext cx="1754430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CA" sz="1200" dirty="0">
                <a:solidFill>
                  <a:schemeClr val="tx2"/>
                </a:solidFill>
                <a:cs typeface="Arial Narrow"/>
              </a:rPr>
              <a:t>Screen for  </a:t>
            </a:r>
          </a:p>
          <a:p>
            <a:pPr algn="ctr">
              <a:lnSpc>
                <a:spcPct val="90000"/>
              </a:lnSpc>
            </a:pPr>
            <a:r>
              <a:rPr lang="en-CA" sz="1200" dirty="0">
                <a:solidFill>
                  <a:schemeClr val="tx2"/>
                </a:solidFill>
                <a:cs typeface="Arial Narrow"/>
              </a:rPr>
              <a:t>JAK2exon 12 mutation</a:t>
            </a:r>
          </a:p>
        </p:txBody>
      </p:sp>
      <p:sp>
        <p:nvSpPr>
          <p:cNvPr id="31" name="Rectangle 30"/>
          <p:cNvSpPr/>
          <p:nvPr/>
        </p:nvSpPr>
        <p:spPr>
          <a:xfrm>
            <a:off x="6677268" y="3837411"/>
            <a:ext cx="1967646" cy="4749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CA" sz="1400" b="1" dirty="0">
                <a:solidFill>
                  <a:schemeClr val="tx2"/>
                </a:solidFill>
                <a:cs typeface="Arial Narrow"/>
              </a:rPr>
              <a:t>Not </a:t>
            </a:r>
          </a:p>
          <a:p>
            <a:pPr algn="ctr">
              <a:lnSpc>
                <a:spcPct val="90000"/>
              </a:lnSpc>
            </a:pPr>
            <a:r>
              <a:rPr lang="en-CA" sz="1400" dirty="0">
                <a:solidFill>
                  <a:schemeClr val="tx2"/>
                </a:solidFill>
                <a:cs typeface="Arial Narrow"/>
              </a:rPr>
              <a:t>Polycythemia Vera</a:t>
            </a:r>
          </a:p>
        </p:txBody>
      </p:sp>
      <p:sp>
        <p:nvSpPr>
          <p:cNvPr id="32" name="Rectangle 31"/>
          <p:cNvSpPr/>
          <p:nvPr/>
        </p:nvSpPr>
        <p:spPr>
          <a:xfrm>
            <a:off x="4459342" y="4786894"/>
            <a:ext cx="184888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CA" sz="1600" b="1" dirty="0">
                <a:solidFill>
                  <a:schemeClr val="tx2"/>
                </a:solidFill>
                <a:cs typeface="Arial Narrow"/>
              </a:rPr>
              <a:t>Bone marrow biopsy</a:t>
            </a:r>
            <a:endParaRPr lang="en-US" sz="1600" dirty="0"/>
          </a:p>
        </p:txBody>
      </p:sp>
      <p:cxnSp>
        <p:nvCxnSpPr>
          <p:cNvPr id="33" name="Straight Connector 32"/>
          <p:cNvCxnSpPr>
            <a:endCxn id="16" idx="0"/>
          </p:cNvCxnSpPr>
          <p:nvPr/>
        </p:nvCxnSpPr>
        <p:spPr>
          <a:xfrm flipH="1">
            <a:off x="2197251" y="2616100"/>
            <a:ext cx="682" cy="418670"/>
          </a:xfrm>
          <a:prstGeom prst="line">
            <a:avLst/>
          </a:prstGeom>
          <a:ln w="19050" cmpd="sng">
            <a:solidFill>
              <a:srgbClr val="2C481D"/>
            </a:solidFill>
            <a:headEnd type="none"/>
            <a:tailEnd type="triangl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1183045" y="4615992"/>
            <a:ext cx="1973324" cy="68035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 cmpd="sng">
            <a:solidFill>
              <a:srgbClr val="2C481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Rectangle 34"/>
          <p:cNvSpPr/>
          <p:nvPr/>
        </p:nvSpPr>
        <p:spPr>
          <a:xfrm>
            <a:off x="1065945" y="4700332"/>
            <a:ext cx="2200100" cy="5116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CA" sz="1500" dirty="0">
                <a:solidFill>
                  <a:schemeClr val="tx2"/>
                </a:solidFill>
                <a:cs typeface="Arial Narrow"/>
              </a:rPr>
              <a:t>Needed to confirm PV in JAKV617F negative cases</a:t>
            </a:r>
          </a:p>
        </p:txBody>
      </p:sp>
      <p:sp>
        <p:nvSpPr>
          <p:cNvPr id="36" name="Rectangle 35"/>
          <p:cNvSpPr/>
          <p:nvPr/>
        </p:nvSpPr>
        <p:spPr>
          <a:xfrm>
            <a:off x="113834" y="6058169"/>
            <a:ext cx="85665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1400" dirty="0" smtClean="0"/>
              <a:t>*Not specific for PV. The possibility of a false positive or false negative mutation test result can be addressed by the concomitant testing of EPO level, as more than 85% of patients with PV have low serum EPO concentrations</a:t>
            </a:r>
            <a:endParaRPr lang="en-CA" sz="1400" dirty="0"/>
          </a:p>
        </p:txBody>
      </p:sp>
    </p:spTree>
    <p:extLst>
      <p:ext uri="{BB962C8B-B14F-4D97-AF65-F5344CB8AC3E}">
        <p14:creationId xmlns:p14="http://schemas.microsoft.com/office/powerpoint/2010/main" val="1367187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676456" cy="1143000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CA" sz="4000" b="1" dirty="0" smtClean="0"/>
              <a:t>MPN Group Positioning</a:t>
            </a:r>
            <a:br>
              <a:rPr lang="en-CA" sz="4000" b="1" dirty="0" smtClean="0"/>
            </a:br>
            <a:r>
              <a:rPr lang="en-CA" sz="4000" b="1" dirty="0" smtClean="0"/>
              <a:t>Regarding Other Investigations</a:t>
            </a:r>
            <a:endParaRPr lang="en-CA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CA" sz="2000" b="1" dirty="0" smtClean="0"/>
              <a:t>Bone marrow evaluation </a:t>
            </a:r>
          </a:p>
          <a:p>
            <a:r>
              <a:rPr lang="en-CA" sz="2000" b="1" dirty="0" smtClean="0"/>
              <a:t>Limited additional value for diagnostic purpose</a:t>
            </a:r>
            <a:r>
              <a:rPr lang="en-CA" sz="2000" dirty="0" smtClean="0"/>
              <a:t> in JAK2 V617F-positive patients with erythrocytosis; currently it is not routinely required</a:t>
            </a:r>
          </a:p>
          <a:p>
            <a:r>
              <a:rPr lang="en-CA" sz="2000" dirty="0" smtClean="0"/>
              <a:t>Information regarding age-adjusted bone marrow cellularity and grade of fibrosis </a:t>
            </a:r>
            <a:r>
              <a:rPr lang="en-CA" sz="2000" b="1" dirty="0" smtClean="0"/>
              <a:t>may have prognostic value </a:t>
            </a:r>
            <a:r>
              <a:rPr lang="en-CA" sz="2000" dirty="0" smtClean="0"/>
              <a:t>and, as such, </a:t>
            </a:r>
            <a:r>
              <a:rPr lang="en-CA" sz="2000" b="1" dirty="0" smtClean="0"/>
              <a:t>help in optimizing therapeutic approaches</a:t>
            </a:r>
            <a:endParaRPr lang="en-CA" sz="2000" dirty="0" smtClean="0"/>
          </a:p>
          <a:p>
            <a:r>
              <a:rPr lang="en-CA" sz="2000" dirty="0" smtClean="0"/>
              <a:t> In addition, a baseline BM biopsy </a:t>
            </a:r>
            <a:r>
              <a:rPr lang="en-CA" sz="2000" b="1" dirty="0" smtClean="0"/>
              <a:t>might be essential in cases where the diagnosis is unclear</a:t>
            </a:r>
            <a:r>
              <a:rPr lang="en-CA" sz="2000" dirty="0" smtClean="0"/>
              <a:t>. </a:t>
            </a:r>
          </a:p>
          <a:p>
            <a:pPr marL="0" indent="0">
              <a:buNone/>
            </a:pPr>
            <a:endParaRPr lang="en-CA" sz="2000" dirty="0" smtClean="0"/>
          </a:p>
          <a:p>
            <a:pPr marL="0" indent="0">
              <a:buNone/>
            </a:pPr>
            <a:r>
              <a:rPr lang="en-CA" sz="2000" b="1" dirty="0" smtClean="0"/>
              <a:t>Cytogenetic testing</a:t>
            </a:r>
          </a:p>
          <a:p>
            <a:r>
              <a:rPr lang="en-CA" sz="2000" dirty="0" smtClean="0"/>
              <a:t>May have prognostic value but not routinely performed in Canada</a:t>
            </a:r>
          </a:p>
          <a:p>
            <a:endParaRPr lang="en-CA" sz="2000" dirty="0"/>
          </a:p>
          <a:p>
            <a:pPr marL="0" indent="0">
              <a:buNone/>
            </a:pPr>
            <a:r>
              <a:rPr lang="en-CA" sz="2000" b="1" dirty="0"/>
              <a:t>Mutations other than those involving the JAK-STAT pathway</a:t>
            </a:r>
          </a:p>
          <a:p>
            <a:r>
              <a:rPr lang="en-CA" sz="2000" dirty="0" smtClean="0"/>
              <a:t>Increasing interest due to next-generation sequencing  (NGS)</a:t>
            </a:r>
            <a:endParaRPr lang="en-CA" sz="2000" dirty="0"/>
          </a:p>
        </p:txBody>
      </p:sp>
    </p:spTree>
    <p:extLst>
      <p:ext uri="{BB962C8B-B14F-4D97-AF65-F5344CB8AC3E}">
        <p14:creationId xmlns:p14="http://schemas.microsoft.com/office/powerpoint/2010/main" val="3755450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4000" b="1" dirty="0" smtClean="0"/>
              <a:t>Key Topics</a:t>
            </a:r>
            <a:endParaRPr lang="en-CA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2400" b="1" dirty="0">
                <a:solidFill>
                  <a:schemeClr val="bg2">
                    <a:lumMod val="90000"/>
                  </a:schemeClr>
                </a:solidFill>
              </a:rPr>
              <a:t>Diagnostic Approaches</a:t>
            </a:r>
          </a:p>
          <a:p>
            <a:pPr marL="742950" lvl="2" indent="-342900"/>
            <a:r>
              <a:rPr lang="en-CA" sz="2000" b="1" dirty="0">
                <a:solidFill>
                  <a:schemeClr val="bg2">
                    <a:lumMod val="90000"/>
                  </a:schemeClr>
                </a:solidFill>
              </a:rPr>
              <a:t>Current and proposed WHO criteria for diagnosis of PV</a:t>
            </a:r>
          </a:p>
          <a:p>
            <a:r>
              <a:rPr lang="en-CA" sz="2400" b="1" dirty="0"/>
              <a:t>Prognosis and Risk Assessment </a:t>
            </a:r>
          </a:p>
          <a:p>
            <a:r>
              <a:rPr lang="en-CA" sz="2400" b="1" dirty="0" smtClean="0">
                <a:solidFill>
                  <a:schemeClr val="bg2">
                    <a:lumMod val="90000"/>
                  </a:schemeClr>
                </a:solidFill>
              </a:rPr>
              <a:t>Goals of Therapy</a:t>
            </a:r>
          </a:p>
          <a:p>
            <a:r>
              <a:rPr lang="en-CA" sz="2400" b="1" dirty="0" smtClean="0">
                <a:solidFill>
                  <a:schemeClr val="bg2">
                    <a:lumMod val="90000"/>
                  </a:schemeClr>
                </a:solidFill>
              </a:rPr>
              <a:t>Therapeutic Approaches </a:t>
            </a:r>
          </a:p>
          <a:p>
            <a:r>
              <a:rPr lang="en-CA" sz="2400" b="1" dirty="0" smtClean="0">
                <a:solidFill>
                  <a:schemeClr val="bg2">
                    <a:lumMod val="90000"/>
                  </a:schemeClr>
                </a:solidFill>
              </a:rPr>
              <a:t>Specific Situations</a:t>
            </a:r>
          </a:p>
          <a:p>
            <a:endParaRPr lang="en-CA" sz="2400" b="1" dirty="0">
              <a:solidFill>
                <a:schemeClr val="bg2">
                  <a:lumMod val="9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9434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stom 50">
    <a:dk1>
      <a:sysClr val="windowText" lastClr="000000"/>
    </a:dk1>
    <a:lt1>
      <a:sysClr val="window" lastClr="FFFFFF"/>
    </a:lt1>
    <a:dk2>
      <a:srgbClr val="105798"/>
    </a:dk2>
    <a:lt2>
      <a:srgbClr val="EEECE1"/>
    </a:lt2>
    <a:accent1>
      <a:srgbClr val="5F9AFF"/>
    </a:accent1>
    <a:accent2>
      <a:srgbClr val="FF8000"/>
    </a:accent2>
    <a:accent3>
      <a:srgbClr val="5EB536"/>
    </a:accent3>
    <a:accent4>
      <a:srgbClr val="800080"/>
    </a:accent4>
    <a:accent5>
      <a:srgbClr val="008080"/>
    </a:accent5>
    <a:accent6>
      <a:srgbClr val="FFCC66"/>
    </a:accent6>
    <a:hlink>
      <a:srgbClr val="B7DB9C"/>
    </a:hlink>
    <a:folHlink>
      <a:srgbClr val="599AFF"/>
    </a:folHlink>
  </a:clrScheme>
  <a:fontScheme name="Horizon">
    <a:majorFont>
      <a:latin typeface="Arial Narrow"/>
      <a:ea typeface=""/>
      <a:cs typeface=""/>
      <a:font script="Jpan" typeface="ＭＳ ゴシック"/>
      <a:font script="Hang" typeface="HY얕은샘물M"/>
      <a:font script="Hans" typeface="华文新魏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Arial Narrow"/>
      <a:ea typeface=""/>
      <a:cs typeface=""/>
      <a:font script="Jpan" typeface="ＭＳ ゴシック"/>
      <a:font script="Hang" typeface="HY얕은샘물M"/>
      <a:font script="Hans" typeface="华文新魏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Custom 50">
    <a:dk1>
      <a:sysClr val="windowText" lastClr="000000"/>
    </a:dk1>
    <a:lt1>
      <a:sysClr val="window" lastClr="FFFFFF"/>
    </a:lt1>
    <a:dk2>
      <a:srgbClr val="105798"/>
    </a:dk2>
    <a:lt2>
      <a:srgbClr val="EEECE1"/>
    </a:lt2>
    <a:accent1>
      <a:srgbClr val="5F9AFF"/>
    </a:accent1>
    <a:accent2>
      <a:srgbClr val="FF8000"/>
    </a:accent2>
    <a:accent3>
      <a:srgbClr val="5EB536"/>
    </a:accent3>
    <a:accent4>
      <a:srgbClr val="800080"/>
    </a:accent4>
    <a:accent5>
      <a:srgbClr val="008080"/>
    </a:accent5>
    <a:accent6>
      <a:srgbClr val="FFCC66"/>
    </a:accent6>
    <a:hlink>
      <a:srgbClr val="B7DB9C"/>
    </a:hlink>
    <a:folHlink>
      <a:srgbClr val="599AFF"/>
    </a:folHlink>
  </a:clrScheme>
  <a:fontScheme name="Horizon">
    <a:majorFont>
      <a:latin typeface="Arial Narrow"/>
      <a:ea typeface=""/>
      <a:cs typeface=""/>
      <a:font script="Jpan" typeface="ＭＳ ゴシック"/>
      <a:font script="Hang" typeface="HY얕은샘물M"/>
      <a:font script="Hans" typeface="华文新魏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Arial Narrow"/>
      <a:ea typeface=""/>
      <a:cs typeface=""/>
      <a:font script="Jpan" typeface="ＭＳ ゴシック"/>
      <a:font script="Hang" typeface="HY얕은샘물M"/>
      <a:font script="Hans" typeface="华文新魏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Custom 50">
    <a:dk1>
      <a:sysClr val="windowText" lastClr="000000"/>
    </a:dk1>
    <a:lt1>
      <a:sysClr val="window" lastClr="FFFFFF"/>
    </a:lt1>
    <a:dk2>
      <a:srgbClr val="105798"/>
    </a:dk2>
    <a:lt2>
      <a:srgbClr val="EEECE1"/>
    </a:lt2>
    <a:accent1>
      <a:srgbClr val="5F9AFF"/>
    </a:accent1>
    <a:accent2>
      <a:srgbClr val="FF8000"/>
    </a:accent2>
    <a:accent3>
      <a:srgbClr val="5EB536"/>
    </a:accent3>
    <a:accent4>
      <a:srgbClr val="800080"/>
    </a:accent4>
    <a:accent5>
      <a:srgbClr val="008080"/>
    </a:accent5>
    <a:accent6>
      <a:srgbClr val="FFCC66"/>
    </a:accent6>
    <a:hlink>
      <a:srgbClr val="B7DB9C"/>
    </a:hlink>
    <a:folHlink>
      <a:srgbClr val="599AFF"/>
    </a:folHlink>
  </a:clrScheme>
  <a:fontScheme name="Horizon">
    <a:majorFont>
      <a:latin typeface="Arial Narrow"/>
      <a:ea typeface=""/>
      <a:cs typeface=""/>
      <a:font script="Jpan" typeface="ＭＳ ゴシック"/>
      <a:font script="Hang" typeface="HY얕은샘물M"/>
      <a:font script="Hans" typeface="华文新魏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Arial Narrow"/>
      <a:ea typeface=""/>
      <a:cs typeface=""/>
      <a:font script="Jpan" typeface="ＭＳ ゴシック"/>
      <a:font script="Hang" typeface="HY얕은샘물M"/>
      <a:font script="Hans" typeface="华文新魏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Custom 50">
    <a:dk1>
      <a:sysClr val="windowText" lastClr="000000"/>
    </a:dk1>
    <a:lt1>
      <a:sysClr val="window" lastClr="FFFFFF"/>
    </a:lt1>
    <a:dk2>
      <a:srgbClr val="105798"/>
    </a:dk2>
    <a:lt2>
      <a:srgbClr val="EEECE1"/>
    </a:lt2>
    <a:accent1>
      <a:srgbClr val="5F9AFF"/>
    </a:accent1>
    <a:accent2>
      <a:srgbClr val="FF8000"/>
    </a:accent2>
    <a:accent3>
      <a:srgbClr val="5EB536"/>
    </a:accent3>
    <a:accent4>
      <a:srgbClr val="800080"/>
    </a:accent4>
    <a:accent5>
      <a:srgbClr val="008080"/>
    </a:accent5>
    <a:accent6>
      <a:srgbClr val="FFCC66"/>
    </a:accent6>
    <a:hlink>
      <a:srgbClr val="B7DB9C"/>
    </a:hlink>
    <a:folHlink>
      <a:srgbClr val="599AFF"/>
    </a:folHlink>
  </a:clrScheme>
  <a:fontScheme name="Horizon">
    <a:majorFont>
      <a:latin typeface="Arial Narrow"/>
      <a:ea typeface=""/>
      <a:cs typeface=""/>
      <a:font script="Jpan" typeface="ＭＳ ゴシック"/>
      <a:font script="Hang" typeface="HY얕은샘물M"/>
      <a:font script="Hans" typeface="华文新魏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Arial Narrow"/>
      <a:ea typeface=""/>
      <a:cs typeface=""/>
      <a:font script="Jpan" typeface="ＭＳ ゴシック"/>
      <a:font script="Hang" typeface="HY얕은샘물M"/>
      <a:font script="Hans" typeface="华文新魏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Custom 50">
    <a:dk1>
      <a:sysClr val="windowText" lastClr="000000"/>
    </a:dk1>
    <a:lt1>
      <a:sysClr val="window" lastClr="FFFFFF"/>
    </a:lt1>
    <a:dk2>
      <a:srgbClr val="105798"/>
    </a:dk2>
    <a:lt2>
      <a:srgbClr val="EEECE1"/>
    </a:lt2>
    <a:accent1>
      <a:srgbClr val="5F9AFF"/>
    </a:accent1>
    <a:accent2>
      <a:srgbClr val="FF8000"/>
    </a:accent2>
    <a:accent3>
      <a:srgbClr val="5EB536"/>
    </a:accent3>
    <a:accent4>
      <a:srgbClr val="800080"/>
    </a:accent4>
    <a:accent5>
      <a:srgbClr val="008080"/>
    </a:accent5>
    <a:accent6>
      <a:srgbClr val="FFCC66"/>
    </a:accent6>
    <a:hlink>
      <a:srgbClr val="B7DB9C"/>
    </a:hlink>
    <a:folHlink>
      <a:srgbClr val="599AFF"/>
    </a:folHlink>
  </a:clrScheme>
  <a:fontScheme name="Horizon">
    <a:majorFont>
      <a:latin typeface="Arial Narrow"/>
      <a:ea typeface=""/>
      <a:cs typeface=""/>
      <a:font script="Jpan" typeface="ＭＳ ゴシック"/>
      <a:font script="Hang" typeface="HY얕은샘물M"/>
      <a:font script="Hans" typeface="华文新魏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Arial Narrow"/>
      <a:ea typeface=""/>
      <a:cs typeface=""/>
      <a:font script="Jpan" typeface="ＭＳ ゴシック"/>
      <a:font script="Hang" typeface="HY얕은샘물M"/>
      <a:font script="Hans" typeface="华文新魏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3707</TotalTime>
  <Words>4264</Words>
  <Application>Microsoft Office PowerPoint</Application>
  <PresentationFormat>On-screen Show (4:3)</PresentationFormat>
  <Paragraphs>513</Paragraphs>
  <Slides>39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Office Theme</vt:lpstr>
      <vt:lpstr>Evolving Therapeutic Options for Polycythemia Vera: Perspectives of the Canadian Myeloproliferative Neoplasms (MPN) Group</vt:lpstr>
      <vt:lpstr>Background</vt:lpstr>
      <vt:lpstr>Key Topics</vt:lpstr>
      <vt:lpstr>Key Topics</vt:lpstr>
      <vt:lpstr>Current and Proposed WHO Criteria for Diagnosis of PV</vt:lpstr>
      <vt:lpstr>MPN Group Positioning Regarding the Proposed WHO Diagnostic Criteria </vt:lpstr>
      <vt:lpstr>Proposed Algorithm for PV Diagnosis</vt:lpstr>
      <vt:lpstr>MPN Group Positioning Regarding Other Investigations</vt:lpstr>
      <vt:lpstr>Key Topics</vt:lpstr>
      <vt:lpstr>Risk Factors</vt:lpstr>
      <vt:lpstr>Risk Factors Associated with Thrombosis and Overall Survival</vt:lpstr>
      <vt:lpstr>Risk Factors Associated with Disease Transformation</vt:lpstr>
      <vt:lpstr>Key Topics</vt:lpstr>
      <vt:lpstr>Goals of Therapy</vt:lpstr>
      <vt:lpstr>Control of Cardiovascular Risk factors</vt:lpstr>
      <vt:lpstr>Cardiovascular Risk Assessment</vt:lpstr>
      <vt:lpstr>Importance of Keeping Hematocrit &lt; 45% </vt:lpstr>
      <vt:lpstr>Correlation Between White Blood Cells and Hematocrit</vt:lpstr>
      <vt:lpstr>Key Topics</vt:lpstr>
      <vt:lpstr>Phlebotomy</vt:lpstr>
      <vt:lpstr>Antiplatelet Drugs and Anticoagulants </vt:lpstr>
      <vt:lpstr>Cytoreductive Therapy</vt:lpstr>
      <vt:lpstr>Treatment Algorithm Suggested by the Canadian MPN group</vt:lpstr>
      <vt:lpstr>Hydroxyurea: Efficacy in Preventing Thrombosis in PV Patients</vt:lpstr>
      <vt:lpstr>MPN Group Positioning on HU in PV</vt:lpstr>
      <vt:lpstr>Resistance/Intolerance to Hydroxyurea  in Polycythemia Veraa</vt:lpstr>
      <vt:lpstr>Occurrence and Consequences of HU Resistance/Intolerance</vt:lpstr>
      <vt:lpstr>Resistance to Hydroxyurea and  Outcomes in PV </vt:lpstr>
      <vt:lpstr>Hydroxyurea as Mutagen:  Myths vs. Scientific Data</vt:lpstr>
      <vt:lpstr>Hydroxyurea: Risk of Transformation  to AML/MDS</vt:lpstr>
      <vt:lpstr>Interferon</vt:lpstr>
      <vt:lpstr>Other Therapies</vt:lpstr>
      <vt:lpstr>Ruxolitinib</vt:lpstr>
      <vt:lpstr>Novel Investigational Approaches for PV</vt:lpstr>
      <vt:lpstr>Key Topics</vt:lpstr>
      <vt:lpstr>Specific Situations</vt:lpstr>
      <vt:lpstr>Pregnancy</vt:lpstr>
      <vt:lpstr>Transformation of the Disease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Evolving Therapeutic Options for Polycythemia Vera: Perspectives of the Canadian Myeloproliferative Neoplasms (MPN) Group</dc:title>
  <dc:creator>Radmila Day</dc:creator>
  <cp:lastModifiedBy>RD</cp:lastModifiedBy>
  <cp:revision>53</cp:revision>
  <dcterms:created xsi:type="dcterms:W3CDTF">2015-09-05T10:41:15Z</dcterms:created>
  <dcterms:modified xsi:type="dcterms:W3CDTF">2015-11-23T14:20:13Z</dcterms:modified>
</cp:coreProperties>
</file>