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7" r:id="rId2"/>
    <p:sldId id="322" r:id="rId3"/>
    <p:sldId id="294" r:id="rId4"/>
    <p:sldId id="295" r:id="rId5"/>
    <p:sldId id="327" r:id="rId6"/>
    <p:sldId id="328" r:id="rId7"/>
    <p:sldId id="329" r:id="rId8"/>
    <p:sldId id="301" r:id="rId9"/>
    <p:sldId id="308" r:id="rId10"/>
    <p:sldId id="309" r:id="rId11"/>
    <p:sldId id="326" r:id="rId12"/>
    <p:sldId id="314" r:id="rId13"/>
    <p:sldId id="311" r:id="rId14"/>
    <p:sldId id="315" r:id="rId15"/>
    <p:sldId id="321" r:id="rId16"/>
    <p:sldId id="316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rina" initials="f" lastIdx="1" clrIdx="0"/>
  <p:cmAuthor id="1" name="Cara Bufanio" initials="" lastIdx="0" clrIdx="1"/>
  <p:cmAuthor id="2" name="Knuchel Marlyse" initials="MK" lastIdx="20" clrIdx="2"/>
  <p:cmAuthor id="3" name="Geist, Puja" initials="GP" lastIdx="6" clrIdx="3"/>
  <p:cmAuthor id="4" name="Gupta, Vikas" initials="VG" lastIdx="1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C2E2"/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5027" autoAdjust="0"/>
  </p:normalViewPr>
  <p:slideViewPr>
    <p:cSldViewPr snapToGrid="0" snapToObjects="1">
      <p:cViewPr>
        <p:scale>
          <a:sx n="70" d="100"/>
          <a:sy n="70" d="100"/>
        </p:scale>
        <p:origin x="-1164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A15304E-29E3-490B-B6E2-CB6CBA176B73}" type="datetimeFigureOut">
              <a:rPr lang="en-US"/>
              <a:pPr>
                <a:defRPr/>
              </a:pPr>
              <a:t>10/20/2015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D05615-6447-482C-8C5B-E01EB047ED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824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COI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D05615-6447-482C-8C5B-E01EB047ED8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70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JAK </a:t>
            </a:r>
            <a:r>
              <a:rPr lang="en-CA" dirty="0" err="1" smtClean="0"/>
              <a:t>allo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D05615-6447-482C-8C5B-E01EB047ED8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8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Data from Shanavas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D05615-6447-482C-8C5B-E01EB047ED8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57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30" tIns="44865" rIns="89730" bIns="44865" anchor="b"/>
          <a:lstStyle/>
          <a:p>
            <a:pPr algn="r"/>
            <a:fld id="{706755FA-DF63-4B55-8AA2-62CE12179507}" type="slidenum">
              <a:rPr lang="en-US" sz="1200">
                <a:latin typeface="Calibri" pitchFamily="34" charset="0"/>
                <a:ea typeface="ＭＳ Ｐゴシック"/>
                <a:cs typeface="ＭＳ Ｐゴシック"/>
              </a:rPr>
              <a:pPr algn="r"/>
              <a:t>18</a:t>
            </a:fld>
            <a:endParaRPr lang="en-US" sz="1200"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yelofibrosis template-sections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952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0080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3681"/>
            <a:ext cx="6400800" cy="173027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4921A-9A0C-4397-B906-82468151FCAC}" type="datetimeFigureOut">
              <a:rPr lang="en-US"/>
              <a:pPr>
                <a:defRPr/>
              </a:pPr>
              <a:t>10/20/2015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4854-4A00-4FCA-A54F-D04137D4E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4A59A-6A3E-4069-8DEC-9954007A8818}" type="datetimeFigureOut">
              <a:rPr lang="en-US"/>
              <a:pPr>
                <a:defRPr/>
              </a:pPr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EBC0D-3C01-4469-899A-897F5BF76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34560-FABE-4F82-94C3-57094949FA64}" type="datetimeFigureOut">
              <a:rPr lang="en-US"/>
              <a:pPr>
                <a:defRPr/>
              </a:pPr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078A9-5887-475E-9933-0DA42159D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499B0-52EA-4836-8687-9BC057B64C75}" type="datetimeFigureOut">
              <a:rPr lang="en-US"/>
              <a:pPr>
                <a:defRPr/>
              </a:pPr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CBAD2-0F4A-4719-ADB3-EA7AC45D8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0FC0C-74CD-479A-81E2-E334ECB26EAC}" type="datetimeFigureOut">
              <a:rPr lang="en-US"/>
              <a:pPr>
                <a:defRPr/>
              </a:pPr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7B880-A3F4-45F1-99BE-FE7F7279C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B76AD-1CF9-4791-B627-338CC4F96DA2}" type="datetimeFigureOut">
              <a:rPr lang="en-US"/>
              <a:pPr>
                <a:defRPr/>
              </a:pPr>
              <a:t>10/20/2015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3D723-8F68-42DA-982F-7275078DF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83B56-128B-4399-A2C4-6F202E4F9F18}" type="datetimeFigureOut">
              <a:rPr lang="en-US"/>
              <a:pPr>
                <a:defRPr/>
              </a:pPr>
              <a:t>10/20/2015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1AF5C-766B-430B-99B8-C3B53E47D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E729D-867F-4B56-A6F7-4E26506D4C7E}" type="datetimeFigureOut">
              <a:rPr lang="en-US"/>
              <a:pPr>
                <a:defRPr/>
              </a:pPr>
              <a:t>10/20/2015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4EEB3-7B44-4F3B-BCC8-870235672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626EE-3E58-48DF-8EC6-EA2ADEF831CA}" type="datetimeFigureOut">
              <a:rPr lang="en-US"/>
              <a:pPr>
                <a:defRPr/>
              </a:pPr>
              <a:t>10/20/2015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CB0E4-81F5-442E-BC08-C60245EC4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A52DE-4129-432E-B886-5349B5FF184D}" type="datetimeFigureOut">
              <a:rPr lang="en-US"/>
              <a:pPr>
                <a:defRPr/>
              </a:pPr>
              <a:t>10/20/2015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9375-BBF4-44EC-B4D0-200712AD2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13B11-97E5-404E-AF4E-30ED3FD0F05D}" type="datetimeFigureOut">
              <a:rPr lang="en-US"/>
              <a:pPr>
                <a:defRPr/>
              </a:pPr>
              <a:t>10/20/2015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3DEB4-C9A9-4343-AD59-4DE8E7DF0F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6" descr="Myelofibrosis template-bkgrd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77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135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A5325A-70DE-4759-A98F-7882BD0F8ACC}" type="datetimeFigureOut">
              <a:rPr lang="en-US"/>
              <a:pPr>
                <a:defRPr/>
              </a:pPr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1351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135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1A3044-3DF0-4325-87C4-0DB7DBADA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6FC2E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6FC2E2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6FC2E2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6FC2E2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6FC2E2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6FC2E2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6FC2E2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6FC2E2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6FC2E2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0080FF"/>
        </a:buClr>
        <a:buFont typeface="Wingdings" pitchFamily="2" charset="2"/>
        <a:buChar char="§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80FF"/>
        </a:buClr>
        <a:buFont typeface="Arial" charset="0"/>
        <a:buChar char="–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80FF"/>
        </a:buClr>
        <a:buFont typeface="Arial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80FF"/>
        </a:buClr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80FF"/>
        </a:buClr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5895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Which Myelofibrosis Patients are Candidates for Upfront Stem Cell Transplantation?</a:t>
            </a:r>
          </a:p>
        </p:txBody>
      </p:sp>
      <p:pic>
        <p:nvPicPr>
          <p:cNvPr id="14338" name="Picture 7" descr="uhn_whitegol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56400" y="5780088"/>
            <a:ext cx="213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itle 4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2878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en-US" dirty="0" err="1" smtClean="0"/>
              <a:t>Vikas</a:t>
            </a:r>
            <a:r>
              <a:rPr lang="en-US" dirty="0" smtClean="0"/>
              <a:t> Gupta, MD, FRCP, </a:t>
            </a:r>
            <a:r>
              <a:rPr lang="en-US" dirty="0" err="1" smtClean="0"/>
              <a:t>FRCPath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en-CA" sz="2000" i="1" dirty="0" smtClean="0"/>
              <a:t>The Elizabeth and Tony </a:t>
            </a:r>
            <a:r>
              <a:rPr lang="en-CA" sz="2000" i="1" dirty="0" err="1" smtClean="0"/>
              <a:t>Comper</a:t>
            </a:r>
            <a:r>
              <a:rPr lang="en-CA" sz="2000" i="1" dirty="0" smtClean="0"/>
              <a:t> MPN Program</a:t>
            </a:r>
            <a:endParaRPr lang="en-US" sz="2000" i="1" dirty="0"/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en-US" sz="2000" i="1" dirty="0" smtClean="0"/>
              <a:t>Princess </a:t>
            </a:r>
            <a:r>
              <a:rPr lang="en-US" sz="2000" i="1" dirty="0"/>
              <a:t>Margaret Cancer </a:t>
            </a:r>
            <a:r>
              <a:rPr lang="en-US" sz="2000" i="1" dirty="0" smtClean="0"/>
              <a:t>Centre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en-CA" sz="2000" i="1" dirty="0" smtClean="0"/>
              <a:t>University of Toronto</a:t>
            </a:r>
            <a:endParaRPr lang="en-US" sz="2000" i="1" dirty="0"/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en-US" sz="2000" i="1" dirty="0"/>
              <a:t>Toronto, Canada</a:t>
            </a:r>
            <a:endParaRPr lang="en-US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812" y="274638"/>
            <a:ext cx="8229600" cy="1143000"/>
          </a:xfrm>
        </p:spPr>
        <p:txBody>
          <a:bodyPr/>
          <a:lstStyle/>
          <a:p>
            <a:r>
              <a:rPr lang="en-CA" dirty="0" smtClean="0"/>
              <a:t>Various time points of using HCT in the management of </a:t>
            </a:r>
            <a:r>
              <a:rPr lang="en-CA" dirty="0" err="1" smtClean="0"/>
              <a:t>Myelofibrosis</a:t>
            </a:r>
            <a:r>
              <a:rPr lang="en-CA" dirty="0" smtClean="0"/>
              <a:t> </a:t>
            </a:r>
            <a:endParaRPr lang="en-US" sz="2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958" y="1497168"/>
            <a:ext cx="8229600" cy="4525963"/>
          </a:xfrm>
        </p:spPr>
        <p:txBody>
          <a:bodyPr/>
          <a:lstStyle/>
          <a:p>
            <a:pPr lvl="0">
              <a:spcAft>
                <a:spcPts val="1200"/>
              </a:spcAft>
              <a:buClr>
                <a:srgbClr val="6FC2E2"/>
              </a:buClr>
            </a:pPr>
            <a:r>
              <a:rPr lang="en-US" dirty="0" smtClean="0">
                <a:solidFill>
                  <a:srgbClr val="FF0000"/>
                </a:solidFill>
              </a:rPr>
              <a:t>Option#1. </a:t>
            </a:r>
            <a:r>
              <a:rPr lang="en-US" dirty="0" smtClean="0"/>
              <a:t>Clinical Improvement or stable disease on </a:t>
            </a:r>
            <a:r>
              <a:rPr lang="en-US" dirty="0"/>
              <a:t>JAK inhibitor </a:t>
            </a:r>
            <a:r>
              <a:rPr lang="en-US" dirty="0" smtClean="0"/>
              <a:t>therapy </a:t>
            </a:r>
          </a:p>
          <a:p>
            <a:pPr lvl="0">
              <a:spcAft>
                <a:spcPts val="1200"/>
              </a:spcAft>
              <a:buClr>
                <a:srgbClr val="6FC2E2"/>
              </a:buClr>
            </a:pPr>
            <a:r>
              <a:rPr lang="en-US" dirty="0" smtClean="0">
                <a:solidFill>
                  <a:srgbClr val="FF0000"/>
                </a:solidFill>
              </a:rPr>
              <a:t>Option#2. </a:t>
            </a:r>
            <a:r>
              <a:rPr lang="en-US" dirty="0" smtClean="0"/>
              <a:t>Delay the HCT as long as benefiting from JAK inhibitor therapy, and consider HCT if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6FC2E2"/>
              </a:buClr>
            </a:pPr>
            <a:r>
              <a:rPr lang="en-US" dirty="0" smtClean="0"/>
              <a:t>Intolerant </a:t>
            </a:r>
            <a:r>
              <a:rPr lang="en-US" dirty="0"/>
              <a:t>to </a:t>
            </a:r>
            <a:r>
              <a:rPr lang="en-US" dirty="0" smtClean="0"/>
              <a:t>JAK inhibitors </a:t>
            </a:r>
            <a:r>
              <a:rPr lang="en-US" dirty="0"/>
              <a:t>due to </a:t>
            </a:r>
            <a:r>
              <a:rPr lang="en-US" dirty="0" smtClean="0"/>
              <a:t>toxicities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6FC2E2"/>
              </a:buClr>
            </a:pPr>
            <a:r>
              <a:rPr lang="en-US" dirty="0"/>
              <a:t>W</a:t>
            </a:r>
            <a:r>
              <a:rPr lang="en-US" dirty="0" smtClean="0"/>
              <a:t>orsening </a:t>
            </a:r>
            <a:r>
              <a:rPr lang="en-US" dirty="0"/>
              <a:t>of anemia </a:t>
            </a:r>
            <a:r>
              <a:rPr lang="en-US" dirty="0" smtClean="0"/>
              <a:t>transfusion dependence or Increased </a:t>
            </a:r>
            <a:r>
              <a:rPr lang="en-US" dirty="0"/>
              <a:t>blast count (10-19</a:t>
            </a:r>
            <a:r>
              <a:rPr lang="en-US" dirty="0" smtClean="0"/>
              <a:t>%)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6FC2E2"/>
              </a:buClr>
            </a:pPr>
            <a:r>
              <a:rPr lang="en-US" dirty="0" smtClean="0"/>
              <a:t>Sub-optimal/loss of response </a:t>
            </a:r>
            <a:r>
              <a:rPr lang="en-US" dirty="0"/>
              <a:t>requiring change in </a:t>
            </a:r>
            <a:r>
              <a:rPr lang="en-US" dirty="0" smtClean="0"/>
              <a:t>therapy</a:t>
            </a:r>
            <a:endParaRPr lang="en-US" dirty="0"/>
          </a:p>
          <a:p>
            <a:pPr lvl="0">
              <a:spcAft>
                <a:spcPts val="1200"/>
              </a:spcAft>
              <a:buClr>
                <a:srgbClr val="6FC2E2"/>
              </a:buClr>
            </a:pPr>
            <a:r>
              <a:rPr lang="en-US" dirty="0" smtClean="0">
                <a:solidFill>
                  <a:srgbClr val="FF0000"/>
                </a:solidFill>
              </a:rPr>
              <a:t>Option#3. </a:t>
            </a:r>
            <a:r>
              <a:rPr lang="en-US" dirty="0" smtClean="0"/>
              <a:t>Progressed to leukemic transformation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79077" y="6598900"/>
            <a:ext cx="41649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Adapted from </a:t>
            </a:r>
            <a:r>
              <a:rPr lang="en-US" sz="10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Shavanas</a:t>
            </a:r>
            <a:r>
              <a:rPr lang="en-US" sz="1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&amp; Gupta, Best </a:t>
            </a:r>
            <a:r>
              <a:rPr lang="en-US" sz="10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Pract</a:t>
            </a:r>
            <a:r>
              <a:rPr lang="en-US" sz="1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Res </a:t>
            </a:r>
            <a:r>
              <a:rPr lang="en-US" sz="10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Clin</a:t>
            </a:r>
            <a:r>
              <a:rPr lang="en-US" sz="1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0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Haematol</a:t>
            </a:r>
            <a:r>
              <a:rPr lang="en-US" sz="1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. 2014; 27:165-74.</a:t>
            </a:r>
            <a:endParaRPr lang="en-US" sz="1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545" y="6598900"/>
            <a:ext cx="21884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HCT, hematopoietic cell </a:t>
            </a:r>
            <a:r>
              <a:rPr lang="en-US" sz="10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transplantation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81679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Outcomes of HCT in MF according to response to JAK inhibitor therapy 			</a:t>
            </a:r>
            <a:r>
              <a:rPr lang="en-CA" sz="1800" i="1" dirty="0" smtClean="0"/>
              <a:t>(Shanavas et al, EHA, 2015)</a:t>
            </a:r>
            <a:endParaRPr lang="en-US" sz="1800" i="1" dirty="0"/>
          </a:p>
        </p:txBody>
      </p:sp>
      <p:pic>
        <p:nvPicPr>
          <p:cNvPr id="4" name="Content Placeholder 8" descr="OSTIME by Response3 12MAY2015.jpg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928048" y="1692323"/>
            <a:ext cx="7397085" cy="488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77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/>
          </p:cNvSpPr>
          <p:nvPr/>
        </p:nvSpPr>
        <p:spPr bwMode="auto">
          <a:xfrm>
            <a:off x="28575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>
              <a:lnSpc>
                <a:spcPct val="80000"/>
              </a:lnSpc>
              <a:defRPr/>
            </a:pPr>
            <a:r>
              <a:rPr lang="en-CA" sz="3200" b="1" dirty="0" smtClean="0">
                <a:solidFill>
                  <a:srgbClr val="6FC2E2"/>
                </a:solidFill>
                <a:latin typeface="Calibri" panose="020F0502020204030204" pitchFamily="34" charset="0"/>
                <a:ea typeface="Geneva" charset="0"/>
                <a:cs typeface="Cambria"/>
              </a:rPr>
              <a:t>Potential benefits of using JAK inhibitors in the transplant protocols</a:t>
            </a:r>
            <a:endParaRPr lang="en-US" sz="3200" b="1" dirty="0">
              <a:solidFill>
                <a:srgbClr val="6FC2E2"/>
              </a:solidFill>
              <a:latin typeface="Calibri" panose="020F0502020204030204" pitchFamily="34" charset="0"/>
              <a:ea typeface="Geneva" charset="0"/>
              <a:cs typeface="Cambria"/>
            </a:endParaRPr>
          </a:p>
        </p:txBody>
      </p:sp>
      <p:sp>
        <p:nvSpPr>
          <p:cNvPr id="84994" name="Content Placeholder 2"/>
          <p:cNvSpPr>
            <a:spLocks/>
          </p:cNvSpPr>
          <p:nvPr/>
        </p:nvSpPr>
        <p:spPr bwMode="auto">
          <a:xfrm>
            <a:off x="146050" y="1600200"/>
            <a:ext cx="5867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9pPr>
          </a:lstStyle>
          <a:p>
            <a:pPr marL="457200" indent="-457200" eaLnBrk="1" hangingPunct="1">
              <a:lnSpc>
                <a:spcPct val="80000"/>
              </a:lnSpc>
              <a:spcBef>
                <a:spcPts val="2100"/>
              </a:spcBef>
              <a:buClr>
                <a:srgbClr val="6FC2E2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altLang="en-US" sz="3000" b="1" dirty="0">
                <a:solidFill>
                  <a:schemeClr val="bg1"/>
                </a:solidFill>
                <a:latin typeface="Calibri" pitchFamily="34" charset="0"/>
              </a:rPr>
              <a:t>Graft </a:t>
            </a:r>
            <a:r>
              <a:rPr lang="en-US" altLang="en-US" sz="3000" b="1" dirty="0" smtClean="0">
                <a:solidFill>
                  <a:schemeClr val="bg1"/>
                </a:solidFill>
                <a:latin typeface="Calibri" pitchFamily="34" charset="0"/>
              </a:rPr>
              <a:t>failure</a:t>
            </a:r>
            <a:r>
              <a:rPr lang="en-US" altLang="en-US" sz="3000" b="1" dirty="0">
                <a:solidFill>
                  <a:schemeClr val="bg1"/>
                </a:solidFill>
                <a:latin typeface="Calibri" pitchFamily="34" charset="0"/>
              </a:rPr>
              <a:t>?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rgbClr val="6FC2E2"/>
              </a:buClr>
              <a:buFont typeface="Arial" pitchFamily="34" charset="0"/>
              <a:buChar char="–"/>
            </a:pPr>
            <a:r>
              <a:rPr lang="en-US" altLang="en-US" sz="2600" b="1" dirty="0">
                <a:solidFill>
                  <a:schemeClr val="bg1"/>
                </a:solidFill>
                <a:latin typeface="Calibri" pitchFamily="34" charset="0"/>
              </a:rPr>
              <a:t>Bone marrow fibrosis – poor environment for the stem cell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rgbClr val="6FC2E2"/>
              </a:buClr>
              <a:buFont typeface="Arial" pitchFamily="34" charset="0"/>
              <a:buChar char="–"/>
            </a:pPr>
            <a:r>
              <a:rPr lang="en-US" altLang="en-US" sz="2600" b="1" dirty="0">
                <a:solidFill>
                  <a:srgbClr val="FFFF00"/>
                </a:solidFill>
                <a:latin typeface="Calibri" pitchFamily="34" charset="0"/>
              </a:rPr>
              <a:t>Significant </a:t>
            </a:r>
            <a:r>
              <a:rPr lang="en-US" altLang="en-US" sz="2600" b="1" dirty="0" smtClean="0">
                <a:solidFill>
                  <a:srgbClr val="FFFF00"/>
                </a:solidFill>
                <a:latin typeface="Calibri" pitchFamily="34" charset="0"/>
              </a:rPr>
              <a:t>Splenomegaly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rgbClr val="6FC2E2"/>
              </a:buClr>
              <a:buFont typeface="Arial" pitchFamily="34" charset="0"/>
              <a:buChar char="–"/>
            </a:pPr>
            <a:r>
              <a:rPr lang="en-CA" altLang="en-US" sz="2600" b="1" dirty="0" smtClean="0">
                <a:solidFill>
                  <a:srgbClr val="FFFF00"/>
                </a:solidFill>
                <a:latin typeface="Calibri" pitchFamily="34" charset="0"/>
              </a:rPr>
              <a:t>Cytokines? </a:t>
            </a:r>
            <a:endParaRPr lang="en-US" altLang="en-US" sz="2600" b="1" dirty="0">
              <a:solidFill>
                <a:srgbClr val="FFFF00"/>
              </a:solidFill>
              <a:latin typeface="Calibri" pitchFamily="34" charset="0"/>
            </a:endParaRPr>
          </a:p>
          <a:p>
            <a:pPr marL="457200" indent="-457200" eaLnBrk="1" hangingPunct="1">
              <a:lnSpc>
                <a:spcPct val="80000"/>
              </a:lnSpc>
              <a:spcBef>
                <a:spcPts val="2100"/>
              </a:spcBef>
              <a:buClr>
                <a:srgbClr val="6FC2E2"/>
              </a:buClr>
              <a:buSzPct val="80000"/>
              <a:buFont typeface="Wingdings" panose="05000000000000000000" pitchFamily="2" charset="2"/>
              <a:buChar char="§"/>
            </a:pPr>
            <a:r>
              <a:rPr lang="en-CA" altLang="en-US" sz="3000" b="1" dirty="0">
                <a:solidFill>
                  <a:schemeClr val="bg1"/>
                </a:solidFill>
                <a:latin typeface="Calibri" pitchFamily="34" charset="0"/>
              </a:rPr>
              <a:t>GVHD? </a:t>
            </a:r>
            <a:endParaRPr lang="en-US" altLang="en-US" sz="3000" b="1" dirty="0">
              <a:solidFill>
                <a:schemeClr val="bg1"/>
              </a:solidFill>
              <a:latin typeface="Calibri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rgbClr val="6FC2E2"/>
              </a:buClr>
              <a:buFont typeface="Arial" pitchFamily="34" charset="0"/>
              <a:buChar char="–"/>
            </a:pPr>
            <a:r>
              <a:rPr lang="en-US" altLang="en-US" sz="2600" b="1" dirty="0" smtClean="0">
                <a:solidFill>
                  <a:srgbClr val="FFFF00"/>
                </a:solidFill>
                <a:latin typeface="Calibri" pitchFamily="34" charset="0"/>
              </a:rPr>
              <a:t>Decreased cytokine levels may reduce the risk of severe GVHD</a:t>
            </a:r>
          </a:p>
          <a:p>
            <a:pPr marL="457200" indent="-457200" eaLnBrk="1" hangingPunct="1">
              <a:lnSpc>
                <a:spcPct val="80000"/>
              </a:lnSpc>
              <a:spcBef>
                <a:spcPts val="2100"/>
              </a:spcBef>
              <a:buClr>
                <a:srgbClr val="6FC2E2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altLang="en-US" sz="3000" b="1" dirty="0">
                <a:solidFill>
                  <a:schemeClr val="bg1"/>
                </a:solidFill>
                <a:latin typeface="Calibri" pitchFamily="34" charset="0"/>
              </a:rPr>
              <a:t>TRM?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rgbClr val="6FC2E2"/>
              </a:buClr>
              <a:buFont typeface="Arial" pitchFamily="34" charset="0"/>
              <a:buChar char="–"/>
            </a:pPr>
            <a:r>
              <a:rPr lang="en-CA" altLang="en-US" sz="2600" b="1" dirty="0" smtClean="0">
                <a:solidFill>
                  <a:schemeClr val="bg1"/>
                </a:solidFill>
                <a:latin typeface="Calibri" pitchFamily="34" charset="0"/>
              </a:rPr>
              <a:t>Better performance status prior to HCT may yield improved outcomes</a:t>
            </a:r>
            <a:endParaRPr lang="en-US" altLang="en-US" sz="2600" b="1" dirty="0">
              <a:solidFill>
                <a:schemeClr val="bg1"/>
              </a:solidFill>
              <a:latin typeface="Calibri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endParaRPr lang="en-US" altLang="en-US" sz="2600" b="1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2100"/>
              </a:spcBef>
              <a:buFont typeface="Arial" pitchFamily="34" charset="0"/>
              <a:buChar char="•"/>
            </a:pPr>
            <a:endParaRPr lang="en-US" altLang="en-US" sz="3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3" name="Straight Arrow Connector 2"/>
          <p:cNvCxnSpPr>
            <a:cxnSpLocks noChangeShapeType="1"/>
          </p:cNvCxnSpPr>
          <p:nvPr/>
        </p:nvCxnSpPr>
        <p:spPr bwMode="auto">
          <a:xfrm flipH="1">
            <a:off x="4581527" y="2951163"/>
            <a:ext cx="1574800" cy="0"/>
          </a:xfrm>
          <a:prstGeom prst="straightConnector1">
            <a:avLst/>
          </a:prstGeom>
          <a:noFill/>
          <a:ln w="76200">
            <a:solidFill>
              <a:srgbClr val="FFFF00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 flipH="1">
            <a:off x="3079750" y="3248025"/>
            <a:ext cx="3076577" cy="113361"/>
          </a:xfrm>
          <a:prstGeom prst="straightConnector1">
            <a:avLst/>
          </a:prstGeom>
          <a:noFill/>
          <a:ln w="76200">
            <a:solidFill>
              <a:srgbClr val="FFFF00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flipH="1">
            <a:off x="4990677" y="3727450"/>
            <a:ext cx="1165650" cy="501650"/>
          </a:xfrm>
          <a:prstGeom prst="straightConnector1">
            <a:avLst/>
          </a:prstGeom>
          <a:noFill/>
          <a:ln w="76200">
            <a:solidFill>
              <a:srgbClr val="FFFF00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Vertical Scroll 4"/>
          <p:cNvSpPr/>
          <p:nvPr/>
        </p:nvSpPr>
        <p:spPr>
          <a:xfrm>
            <a:off x="5638800" y="1508125"/>
            <a:ext cx="3505200" cy="3978275"/>
          </a:xfrm>
          <a:prstGeom prst="verticalScroll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anchor="ctr"/>
          <a:lstStyle/>
          <a:p>
            <a:pPr>
              <a:spcBef>
                <a:spcPts val="600"/>
              </a:spcBef>
              <a:defRPr/>
            </a:pPr>
            <a:r>
              <a:rPr lang="en-US" sz="3200" b="1" u="sng" dirty="0">
                <a:solidFill>
                  <a:srgbClr val="234271"/>
                </a:solidFill>
                <a:ea typeface="ＭＳ Ｐゴシック" charset="0"/>
                <a:cs typeface="Arial" charset="0"/>
              </a:rPr>
              <a:t>JAK-1/2 #</a:t>
            </a:r>
          </a:p>
          <a:p>
            <a:pPr>
              <a:spcBef>
                <a:spcPts val="600"/>
              </a:spcBef>
              <a:defRPr/>
            </a:pPr>
            <a:r>
              <a:rPr lang="en-US" b="1" dirty="0">
                <a:solidFill>
                  <a:srgbClr val="234271"/>
                </a:solidFill>
                <a:ea typeface="ＭＳ Ｐゴシック" charset="0"/>
                <a:cs typeface="Arial" charset="0"/>
              </a:rPr>
              <a:t>1.↓ Spleen Size</a:t>
            </a:r>
          </a:p>
          <a:p>
            <a:pPr>
              <a:spcBef>
                <a:spcPts val="600"/>
              </a:spcBef>
              <a:defRPr/>
            </a:pPr>
            <a:r>
              <a:rPr lang="en-US" b="1" dirty="0">
                <a:solidFill>
                  <a:srgbClr val="234271"/>
                </a:solidFill>
                <a:ea typeface="ＭＳ Ｐゴシック" charset="0"/>
                <a:cs typeface="Arial" charset="0"/>
                <a:sym typeface="Wingdings" charset="0"/>
              </a:rPr>
              <a:t>2.↑ </a:t>
            </a:r>
            <a:r>
              <a:rPr lang="en-US" b="1" dirty="0" err="1" smtClean="0">
                <a:solidFill>
                  <a:srgbClr val="234271"/>
                </a:solidFill>
                <a:ea typeface="ＭＳ Ｐゴシック" charset="0"/>
                <a:cs typeface="Arial" charset="0"/>
                <a:sym typeface="Wingdings" charset="0"/>
              </a:rPr>
              <a:t>QoL</a:t>
            </a:r>
            <a:r>
              <a:rPr lang="en-US" b="1" dirty="0" smtClean="0">
                <a:solidFill>
                  <a:srgbClr val="234271"/>
                </a:solidFill>
                <a:ea typeface="ＭＳ Ｐゴシック" charset="0"/>
                <a:cs typeface="Arial" charset="0"/>
                <a:sym typeface="Wingdings" charset="0"/>
              </a:rPr>
              <a:t> </a:t>
            </a:r>
            <a:r>
              <a:rPr lang="en-US" b="1" dirty="0">
                <a:solidFill>
                  <a:srgbClr val="234271"/>
                </a:solidFill>
                <a:ea typeface="ＭＳ Ｐゴシック" charset="0"/>
                <a:cs typeface="Arial" charset="0"/>
                <a:sym typeface="Wingdings" charset="0"/>
              </a:rPr>
              <a:t>scores</a:t>
            </a:r>
          </a:p>
          <a:p>
            <a:pPr>
              <a:spcBef>
                <a:spcPts val="600"/>
              </a:spcBef>
              <a:defRPr/>
            </a:pPr>
            <a:r>
              <a:rPr lang="en-US" b="1" dirty="0">
                <a:solidFill>
                  <a:srgbClr val="234271"/>
                </a:solidFill>
                <a:ea typeface="ＭＳ Ｐゴシック" charset="0"/>
                <a:cs typeface="Arial" charset="0"/>
              </a:rPr>
              <a:t>3.</a:t>
            </a:r>
            <a:r>
              <a:rPr lang="en-US" b="1" dirty="0">
                <a:solidFill>
                  <a:srgbClr val="234271"/>
                </a:solidFill>
                <a:ea typeface="ＭＳ Ｐゴシック" charset="0"/>
                <a:cs typeface="Arial" charset="0"/>
                <a:sym typeface="Wingdings" charset="0"/>
              </a:rPr>
              <a:t>↓ Cytokine levels </a:t>
            </a:r>
            <a:r>
              <a:rPr lang="en-US" sz="2000" b="1" dirty="0">
                <a:solidFill>
                  <a:srgbClr val="234271"/>
                </a:solidFill>
                <a:ea typeface="ＭＳ Ｐゴシック" charset="0"/>
                <a:cs typeface="Arial" charset="0"/>
                <a:sym typeface="Wingdings" charset="0"/>
              </a:rPr>
              <a:t>(anti-JAK1 mediated)</a:t>
            </a:r>
          </a:p>
          <a:p>
            <a:pPr>
              <a:spcBef>
                <a:spcPts val="600"/>
              </a:spcBef>
              <a:defRPr/>
            </a:pPr>
            <a:r>
              <a:rPr lang="en-US" b="1" dirty="0">
                <a:solidFill>
                  <a:srgbClr val="234271"/>
                </a:solidFill>
                <a:ea typeface="ＭＳ Ｐゴシック" charset="0"/>
                <a:cs typeface="Arial" charset="0"/>
                <a:sym typeface="Wingdings" charset="0"/>
              </a:rPr>
              <a:t>  </a:t>
            </a:r>
            <a:r>
              <a:rPr lang="en-US" b="1" dirty="0" smtClean="0">
                <a:solidFill>
                  <a:srgbClr val="234271"/>
                </a:solidFill>
                <a:ea typeface="ＭＳ Ｐゴシック" charset="0"/>
                <a:cs typeface="Arial" charset="0"/>
              </a:rPr>
              <a:t>Improve constitutional </a:t>
            </a:r>
            <a:r>
              <a:rPr lang="en-US" b="1" dirty="0">
                <a:solidFill>
                  <a:srgbClr val="234271"/>
                </a:solidFill>
                <a:ea typeface="ＭＳ Ｐゴシック" charset="0"/>
                <a:cs typeface="Arial" charset="0"/>
              </a:rPr>
              <a:t>s</a:t>
            </a:r>
            <a:r>
              <a:rPr lang="en-US" b="1" dirty="0" smtClean="0">
                <a:solidFill>
                  <a:srgbClr val="234271"/>
                </a:solidFill>
                <a:ea typeface="ＭＳ Ｐゴシック" charset="0"/>
                <a:cs typeface="Arial" charset="0"/>
              </a:rPr>
              <a:t>ymptoms</a:t>
            </a:r>
            <a:endParaRPr lang="en-US" b="1" dirty="0">
              <a:solidFill>
                <a:srgbClr val="234271"/>
              </a:solidFill>
              <a:ea typeface="ＭＳ Ｐゴシック" charset="0"/>
              <a:cs typeface="Arial" charset="0"/>
              <a:sym typeface="Wingding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6600519"/>
            <a:ext cx="35397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GVHD, graft versus host disease; TRM, transplant-related mortality </a:t>
            </a:r>
            <a:endParaRPr lang="en-US" sz="1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15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7640" y="225425"/>
            <a:ext cx="8642350" cy="1147763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6FC2E2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9pPr>
          </a:lstStyle>
          <a:p>
            <a:r>
              <a:rPr lang="en-CA" dirty="0" smtClean="0"/>
              <a:t>JAK ALLO: Recruitment stopped </a:t>
            </a:r>
            <a:r>
              <a:rPr lang="en-CA" dirty="0"/>
              <a:t>a</a:t>
            </a:r>
            <a:r>
              <a:rPr lang="en-CA" dirty="0" smtClean="0"/>
              <a:t>fter 22 patients </a:t>
            </a:r>
            <a:r>
              <a:rPr lang="en-CA" dirty="0"/>
              <a:t>e</a:t>
            </a:r>
            <a:r>
              <a:rPr lang="en-CA" dirty="0" smtClean="0"/>
              <a:t>nrolled </a:t>
            </a:r>
            <a:r>
              <a:rPr lang="en-CA" dirty="0"/>
              <a:t>d</a:t>
            </a:r>
            <a:r>
              <a:rPr lang="en-CA" dirty="0" smtClean="0"/>
              <a:t>ue to unexpected SAEs in 3 patients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6613525"/>
            <a:ext cx="50241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</a:pPr>
            <a:r>
              <a:rPr lang="en-CA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Robin M, et al. ASH Annual Meeting. New Orleans, Louisiana; December 7-10, 2013. Abstract 306. </a:t>
            </a:r>
          </a:p>
        </p:txBody>
      </p:sp>
      <p:sp>
        <p:nvSpPr>
          <p:cNvPr id="4" name="Slide Number Placeholder 1"/>
          <p:cNvSpPr txBox="1">
            <a:spLocks noGrp="1"/>
          </p:cNvSpPr>
          <p:nvPr/>
        </p:nvSpPr>
        <p:spPr bwMode="auto">
          <a:xfrm>
            <a:off x="8831263" y="6627813"/>
            <a:ext cx="312737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>
              <a:defRPr/>
            </a:pPr>
            <a:fld id="{8928EDED-1F8A-406C-B1C3-9F1D7A5DF03F}" type="slidenum">
              <a:rPr lang="en-CA" sz="900">
                <a:solidFill>
                  <a:schemeClr val="bg1">
                    <a:lumMod val="50000"/>
                  </a:schemeClr>
                </a:solidFill>
                <a:latin typeface="Arial" charset="0"/>
                <a:ea typeface="ＭＳ Ｐゴシック" pitchFamily="34" charset="-128"/>
              </a:rPr>
              <a:pPr algn="r">
                <a:defRPr/>
              </a:pPr>
              <a:t>13</a:t>
            </a:fld>
            <a:endParaRPr lang="en-CA" sz="90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5" name="Groupe 33"/>
          <p:cNvGrpSpPr>
            <a:grpSpLocks/>
          </p:cNvGrpSpPr>
          <p:nvPr/>
        </p:nvGrpSpPr>
        <p:grpSpPr bwMode="auto">
          <a:xfrm>
            <a:off x="249238" y="1700213"/>
            <a:ext cx="8643937" cy="4573587"/>
            <a:chOff x="249988" y="1700213"/>
            <a:chExt cx="8643187" cy="4573401"/>
          </a:xfrm>
        </p:grpSpPr>
        <p:sp>
          <p:nvSpPr>
            <p:cNvPr id="6" name="Rectangle à coins arrondis 43"/>
            <p:cNvSpPr/>
            <p:nvPr/>
          </p:nvSpPr>
          <p:spPr>
            <a:xfrm>
              <a:off x="250825" y="1700213"/>
              <a:ext cx="648000" cy="432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en-CA" sz="1400" b="1">
                  <a:solidFill>
                    <a:schemeClr val="tx1"/>
                  </a:solidFill>
                </a:rPr>
                <a:t>No. 1</a:t>
              </a:r>
            </a:p>
          </p:txBody>
        </p:sp>
        <p:sp>
          <p:nvSpPr>
            <p:cNvPr id="7" name="Rectangle à coins arrondis 44"/>
            <p:cNvSpPr/>
            <p:nvPr/>
          </p:nvSpPr>
          <p:spPr>
            <a:xfrm>
              <a:off x="1008063" y="1700213"/>
              <a:ext cx="2447925" cy="432000"/>
            </a:xfrm>
            <a:prstGeom prst="roundRect">
              <a:avLst/>
            </a:prstGeom>
            <a:solidFill>
              <a:srgbClr val="4E8FC4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en-CA" sz="1600" b="1">
                  <a:solidFill>
                    <a:schemeClr val="tx1"/>
                  </a:solidFill>
                </a:rPr>
                <a:t>RUXO: spleen ↓ 25%</a:t>
              </a:r>
            </a:p>
          </p:txBody>
        </p:sp>
        <p:sp>
          <p:nvSpPr>
            <p:cNvPr id="8" name="Rectangle à coins arrondis 45"/>
            <p:cNvSpPr/>
            <p:nvPr/>
          </p:nvSpPr>
          <p:spPr>
            <a:xfrm>
              <a:off x="3564775" y="1700213"/>
              <a:ext cx="1620000" cy="432000"/>
            </a:xfrm>
            <a:prstGeom prst="roundRect">
              <a:avLst/>
            </a:prstGeom>
            <a:solidFill>
              <a:srgbClr val="4E8FC4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en-CA" sz="1600" b="1">
                  <a:solidFill>
                    <a:schemeClr val="tx1"/>
                  </a:solidFill>
                </a:rPr>
                <a:t>FLU,MEL, ATG</a:t>
              </a:r>
            </a:p>
          </p:txBody>
        </p:sp>
        <p:sp>
          <p:nvSpPr>
            <p:cNvPr id="9" name="Rectangle à coins arrondis 47"/>
            <p:cNvSpPr/>
            <p:nvPr/>
          </p:nvSpPr>
          <p:spPr>
            <a:xfrm>
              <a:off x="5256213" y="1700213"/>
              <a:ext cx="468000" cy="432000"/>
            </a:xfrm>
            <a:prstGeom prst="roundRect">
              <a:avLst/>
            </a:prstGeom>
            <a:solidFill>
              <a:srgbClr val="7F010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en-CA" sz="1600" b="1">
                  <a:solidFill>
                    <a:schemeClr val="bg1"/>
                  </a:solidFill>
                </a:rPr>
                <a:t>G</a:t>
              </a:r>
            </a:p>
          </p:txBody>
        </p:sp>
        <p:sp>
          <p:nvSpPr>
            <p:cNvPr id="10" name="Rectangle à coins arrondis 48"/>
            <p:cNvSpPr/>
            <p:nvPr/>
          </p:nvSpPr>
          <p:spPr>
            <a:xfrm>
              <a:off x="6948264" y="1700213"/>
              <a:ext cx="1728000" cy="432000"/>
            </a:xfrm>
            <a:prstGeom prst="roundRect">
              <a:avLst/>
            </a:prstGeom>
            <a:solidFill>
              <a:srgbClr val="4E8FC4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en-CA" sz="1600" b="1">
                  <a:solidFill>
                    <a:schemeClr val="tx1"/>
                  </a:solidFill>
                </a:rPr>
                <a:t>ENGRAFTMENT</a:t>
              </a:r>
            </a:p>
          </p:txBody>
        </p:sp>
        <p:sp>
          <p:nvSpPr>
            <p:cNvPr id="11" name="Rectangle à coins arrondis 49"/>
            <p:cNvSpPr/>
            <p:nvPr/>
          </p:nvSpPr>
          <p:spPr>
            <a:xfrm>
              <a:off x="5795963" y="1700213"/>
              <a:ext cx="1080000" cy="432000"/>
            </a:xfrm>
            <a:prstGeom prst="roundRect">
              <a:avLst/>
            </a:prstGeom>
            <a:solidFill>
              <a:srgbClr val="4E8FC4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en-CA" sz="1600" b="1">
                  <a:solidFill>
                    <a:schemeClr val="tx1"/>
                  </a:solidFill>
                </a:rPr>
                <a:t>APLASIA</a:t>
              </a:r>
            </a:p>
          </p:txBody>
        </p:sp>
        <p:sp>
          <p:nvSpPr>
            <p:cNvPr id="12" name="Rectangle avec flèche vers le haut 50"/>
            <p:cNvSpPr/>
            <p:nvPr/>
          </p:nvSpPr>
          <p:spPr>
            <a:xfrm>
              <a:off x="5023163" y="2241550"/>
              <a:ext cx="936000" cy="719398"/>
            </a:xfrm>
            <a:prstGeom prst="upArrowCallout">
              <a:avLst>
                <a:gd name="adj1" fmla="val 25432"/>
                <a:gd name="adj2" fmla="val 25000"/>
                <a:gd name="adj3" fmla="val 14527"/>
                <a:gd name="adj4" fmla="val 69273"/>
              </a:avLst>
            </a:prstGeom>
            <a:solidFill>
              <a:srgbClr val="A6967B"/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5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CA" sz="1600" b="1" dirty="0">
                  <a:latin typeface="Arial" pitchFamily="34" charset="0"/>
                  <a:cs typeface="Arial" pitchFamily="34" charset="0"/>
                </a:rPr>
                <a:t>TLS</a:t>
              </a:r>
            </a:p>
          </p:txBody>
        </p:sp>
        <p:sp>
          <p:nvSpPr>
            <p:cNvPr id="13" name="Rectangle avec flèche vers le haut 51"/>
            <p:cNvSpPr/>
            <p:nvPr/>
          </p:nvSpPr>
          <p:spPr>
            <a:xfrm>
              <a:off x="6696340" y="2168525"/>
              <a:ext cx="936000" cy="936439"/>
            </a:xfrm>
            <a:prstGeom prst="upArrowCallout">
              <a:avLst>
                <a:gd name="adj1" fmla="val 25432"/>
                <a:gd name="adj2" fmla="val 25000"/>
                <a:gd name="adj3" fmla="val 14527"/>
                <a:gd name="adj4" fmla="val 68458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CA" sz="1400" b="1">
                  <a:latin typeface="Arial" pitchFamily="34" charset="0"/>
                  <a:cs typeface="Arial" pitchFamily="34" charset="0"/>
                </a:rPr>
                <a:t>Gr 3-4</a:t>
              </a:r>
              <a:br>
                <a:rPr lang="en-CA" sz="1400" b="1">
                  <a:latin typeface="Arial" pitchFamily="34" charset="0"/>
                  <a:cs typeface="Arial" pitchFamily="34" charset="0"/>
                </a:rPr>
              </a:br>
              <a:r>
                <a:rPr lang="en-CA" sz="1400" b="1">
                  <a:latin typeface="Arial" pitchFamily="34" charset="0"/>
                  <a:cs typeface="Arial" pitchFamily="34" charset="0"/>
                </a:rPr>
                <a:t>GVHD D+7</a:t>
              </a:r>
            </a:p>
          </p:txBody>
        </p:sp>
        <p:sp>
          <p:nvSpPr>
            <p:cNvPr id="14" name="Rectangle avec flèche vers le haut 52"/>
            <p:cNvSpPr/>
            <p:nvPr/>
          </p:nvSpPr>
          <p:spPr>
            <a:xfrm>
              <a:off x="7957175" y="2168525"/>
              <a:ext cx="936000" cy="936439"/>
            </a:xfrm>
            <a:prstGeom prst="upArrowCallout">
              <a:avLst>
                <a:gd name="adj1" fmla="val 25432"/>
                <a:gd name="adj2" fmla="val 25000"/>
                <a:gd name="adj3" fmla="val 14527"/>
                <a:gd name="adj4" fmla="val 68458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CA" sz="1400" b="1">
                  <a:latin typeface="Arial" pitchFamily="34" charset="0"/>
                  <a:cs typeface="Arial" pitchFamily="34" charset="0"/>
                </a:rPr>
                <a:t>Death</a:t>
              </a:r>
              <a:br>
                <a:rPr lang="en-CA" sz="1400" b="1">
                  <a:latin typeface="Arial" pitchFamily="34" charset="0"/>
                  <a:cs typeface="Arial" pitchFamily="34" charset="0"/>
                </a:rPr>
              </a:br>
              <a:r>
                <a:rPr lang="en-CA" sz="1400" b="1">
                  <a:latin typeface="Arial" pitchFamily="34" charset="0"/>
                  <a:cs typeface="Arial" pitchFamily="34" charset="0"/>
                </a:rPr>
                <a:t>5 months</a:t>
              </a:r>
            </a:p>
          </p:txBody>
        </p:sp>
        <p:sp>
          <p:nvSpPr>
            <p:cNvPr id="15" name="Rectangle à coins arrondis 53"/>
            <p:cNvSpPr/>
            <p:nvPr/>
          </p:nvSpPr>
          <p:spPr>
            <a:xfrm>
              <a:off x="250825" y="3284538"/>
              <a:ext cx="648000" cy="432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en-CA" sz="1400" b="1">
                  <a:solidFill>
                    <a:schemeClr val="tx1"/>
                  </a:solidFill>
                </a:rPr>
                <a:t>No. 2</a:t>
              </a:r>
            </a:p>
          </p:txBody>
        </p:sp>
        <p:sp>
          <p:nvSpPr>
            <p:cNvPr id="16" name="Rectangle à coins arrondis 54"/>
            <p:cNvSpPr/>
            <p:nvPr/>
          </p:nvSpPr>
          <p:spPr>
            <a:xfrm>
              <a:off x="1008063" y="3284538"/>
              <a:ext cx="2447925" cy="432000"/>
            </a:xfrm>
            <a:prstGeom prst="roundRect">
              <a:avLst/>
            </a:prstGeom>
            <a:solidFill>
              <a:srgbClr val="4E8FC4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en-CA" sz="1600" b="1">
                  <a:solidFill>
                    <a:schemeClr val="tx1"/>
                  </a:solidFill>
                </a:rPr>
                <a:t>RUXO: spleen stable</a:t>
              </a:r>
            </a:p>
          </p:txBody>
        </p:sp>
        <p:sp>
          <p:nvSpPr>
            <p:cNvPr id="17" name="Rectangle à coins arrondis 55"/>
            <p:cNvSpPr/>
            <p:nvPr/>
          </p:nvSpPr>
          <p:spPr>
            <a:xfrm>
              <a:off x="3563937" y="3284538"/>
              <a:ext cx="2160588" cy="432000"/>
            </a:xfrm>
            <a:prstGeom prst="roundRect">
              <a:avLst/>
            </a:prstGeom>
            <a:solidFill>
              <a:srgbClr val="4E8FC4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en-CA" sz="1600" b="1">
                  <a:solidFill>
                    <a:schemeClr val="tx1"/>
                  </a:solidFill>
                </a:rPr>
                <a:t>One day FLU + ATG</a:t>
              </a:r>
            </a:p>
          </p:txBody>
        </p:sp>
        <p:sp>
          <p:nvSpPr>
            <p:cNvPr id="18" name="Rectangle à coins arrondis 56"/>
            <p:cNvSpPr/>
            <p:nvPr/>
          </p:nvSpPr>
          <p:spPr>
            <a:xfrm>
              <a:off x="5795963" y="3284538"/>
              <a:ext cx="468000" cy="432000"/>
            </a:xfrm>
            <a:prstGeom prst="roundRect">
              <a:avLst/>
            </a:prstGeom>
            <a:solidFill>
              <a:srgbClr val="7F010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en-CA" sz="1600" b="1" dirty="0">
                  <a:solidFill>
                    <a:schemeClr val="bg1"/>
                  </a:solidFill>
                </a:rPr>
                <a:t>G</a:t>
              </a:r>
            </a:p>
          </p:txBody>
        </p:sp>
        <p:sp>
          <p:nvSpPr>
            <p:cNvPr id="19" name="Rectangle à coins arrondis 57"/>
            <p:cNvSpPr/>
            <p:nvPr/>
          </p:nvSpPr>
          <p:spPr>
            <a:xfrm>
              <a:off x="6335713" y="3284538"/>
              <a:ext cx="2376487" cy="432000"/>
            </a:xfrm>
            <a:prstGeom prst="roundRect">
              <a:avLst/>
            </a:prstGeom>
            <a:solidFill>
              <a:srgbClr val="4E8FC4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en-CA" sz="1600" b="1">
                  <a:solidFill>
                    <a:schemeClr val="tx1"/>
                  </a:solidFill>
                </a:rPr>
                <a:t>Stable disease</a:t>
              </a:r>
            </a:p>
          </p:txBody>
        </p:sp>
        <p:sp>
          <p:nvSpPr>
            <p:cNvPr id="20" name="Rectangle avec flèche vers le haut 59"/>
            <p:cNvSpPr/>
            <p:nvPr/>
          </p:nvSpPr>
          <p:spPr>
            <a:xfrm>
              <a:off x="5022468" y="3811807"/>
              <a:ext cx="936000" cy="719398"/>
            </a:xfrm>
            <a:prstGeom prst="upArrowCallout">
              <a:avLst>
                <a:gd name="adj1" fmla="val 25432"/>
                <a:gd name="adj2" fmla="val 25000"/>
                <a:gd name="adj3" fmla="val 14527"/>
                <a:gd name="adj4" fmla="val 69273"/>
              </a:avLst>
            </a:prstGeom>
            <a:solidFill>
              <a:srgbClr val="A6967B"/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5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CA" sz="1400" b="1">
                  <a:latin typeface="Arial" pitchFamily="34" charset="0"/>
                  <a:cs typeface="Arial" pitchFamily="34" charset="0"/>
                </a:rPr>
                <a:t>Cardio.</a:t>
              </a:r>
              <a:br>
                <a:rPr lang="en-CA" sz="1400" b="1">
                  <a:latin typeface="Arial" pitchFamily="34" charset="0"/>
                  <a:cs typeface="Arial" pitchFamily="34" charset="0"/>
                </a:rPr>
              </a:br>
              <a:r>
                <a:rPr lang="en-CA" sz="1400" b="1">
                  <a:latin typeface="Arial" pitchFamily="34" charset="0"/>
                  <a:cs typeface="Arial" pitchFamily="34" charset="0"/>
                </a:rPr>
                <a:t>shock</a:t>
              </a:r>
            </a:p>
          </p:txBody>
        </p:sp>
        <p:sp>
          <p:nvSpPr>
            <p:cNvPr id="21" name="Rectangle avec flèche vers le haut 60"/>
            <p:cNvSpPr/>
            <p:nvPr/>
          </p:nvSpPr>
          <p:spPr>
            <a:xfrm>
              <a:off x="2447764" y="3738782"/>
              <a:ext cx="1368264" cy="936439"/>
            </a:xfrm>
            <a:prstGeom prst="upArrowCallout">
              <a:avLst>
                <a:gd name="adj1" fmla="val 25432"/>
                <a:gd name="adj2" fmla="val 25000"/>
                <a:gd name="adj3" fmla="val 14527"/>
                <a:gd name="adj4" fmla="val 68458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CA" sz="1400" b="1">
                  <a:latin typeface="Arial" pitchFamily="34" charset="0"/>
                  <a:cs typeface="Arial" pitchFamily="34" charset="0"/>
                </a:rPr>
                <a:t>Splenectomy</a:t>
              </a:r>
            </a:p>
          </p:txBody>
        </p:sp>
        <p:sp>
          <p:nvSpPr>
            <p:cNvPr id="22" name="Rectangle avec flèche vers le haut 61"/>
            <p:cNvSpPr/>
            <p:nvPr/>
          </p:nvSpPr>
          <p:spPr>
            <a:xfrm>
              <a:off x="7704348" y="3738782"/>
              <a:ext cx="1188132" cy="936439"/>
            </a:xfrm>
            <a:prstGeom prst="upArrowCallout">
              <a:avLst>
                <a:gd name="adj1" fmla="val 25432"/>
                <a:gd name="adj2" fmla="val 25000"/>
                <a:gd name="adj3" fmla="val 14527"/>
                <a:gd name="adj4" fmla="val 68458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CA" sz="1400" b="1">
                  <a:latin typeface="Arial" pitchFamily="34" charset="0"/>
                  <a:cs typeface="Arial" pitchFamily="34" charset="0"/>
                </a:rPr>
                <a:t>Alive</a:t>
              </a:r>
              <a:br>
                <a:rPr lang="en-CA" sz="1400" b="1">
                  <a:latin typeface="Arial" pitchFamily="34" charset="0"/>
                  <a:cs typeface="Arial" pitchFamily="34" charset="0"/>
                </a:rPr>
              </a:br>
              <a:r>
                <a:rPr lang="en-CA" sz="1400" b="1">
                  <a:latin typeface="Arial" pitchFamily="34" charset="0"/>
                  <a:cs typeface="Arial" pitchFamily="34" charset="0"/>
                </a:rPr>
                <a:t>11 months</a:t>
              </a:r>
            </a:p>
          </p:txBody>
        </p:sp>
        <p:sp>
          <p:nvSpPr>
            <p:cNvPr id="23" name="Rectangle à coins arrondis 62"/>
            <p:cNvSpPr/>
            <p:nvPr/>
          </p:nvSpPr>
          <p:spPr>
            <a:xfrm>
              <a:off x="249988" y="4868863"/>
              <a:ext cx="648000" cy="432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en-CA" sz="1400" b="1">
                  <a:solidFill>
                    <a:schemeClr val="tx1"/>
                  </a:solidFill>
                </a:rPr>
                <a:t>No. 3</a:t>
              </a:r>
            </a:p>
          </p:txBody>
        </p:sp>
        <p:sp>
          <p:nvSpPr>
            <p:cNvPr id="24" name="Rectangle à coins arrondis 63"/>
            <p:cNvSpPr/>
            <p:nvPr/>
          </p:nvSpPr>
          <p:spPr>
            <a:xfrm>
              <a:off x="1007226" y="4868863"/>
              <a:ext cx="2447925" cy="432000"/>
            </a:xfrm>
            <a:prstGeom prst="roundRect">
              <a:avLst/>
            </a:prstGeom>
            <a:solidFill>
              <a:srgbClr val="4E8FC4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en-CA" sz="1600" b="1">
                  <a:solidFill>
                    <a:schemeClr val="tx1"/>
                  </a:solidFill>
                </a:rPr>
                <a:t>RUXO: spleen ↓ 25%</a:t>
              </a:r>
            </a:p>
          </p:txBody>
        </p:sp>
        <p:sp>
          <p:nvSpPr>
            <p:cNvPr id="25" name="Rectangle à coins arrondis 64"/>
            <p:cNvSpPr/>
            <p:nvPr/>
          </p:nvSpPr>
          <p:spPr>
            <a:xfrm>
              <a:off x="3563938" y="4868863"/>
              <a:ext cx="1620000" cy="432000"/>
            </a:xfrm>
            <a:prstGeom prst="roundRect">
              <a:avLst/>
            </a:prstGeom>
            <a:solidFill>
              <a:srgbClr val="4E8FC4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en-CA" sz="1600" b="1">
                  <a:solidFill>
                    <a:schemeClr val="tx1"/>
                  </a:solidFill>
                </a:rPr>
                <a:t>FLU,MEL, ATG</a:t>
              </a:r>
            </a:p>
          </p:txBody>
        </p:sp>
        <p:sp>
          <p:nvSpPr>
            <p:cNvPr id="26" name="Rectangle à coins arrondis 65"/>
            <p:cNvSpPr/>
            <p:nvPr/>
          </p:nvSpPr>
          <p:spPr>
            <a:xfrm>
              <a:off x="5255376" y="4868863"/>
              <a:ext cx="468000" cy="432000"/>
            </a:xfrm>
            <a:prstGeom prst="roundRect">
              <a:avLst/>
            </a:prstGeom>
            <a:solidFill>
              <a:srgbClr val="7F010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en-CA" sz="1600" b="1">
                  <a:solidFill>
                    <a:schemeClr val="bg1"/>
                  </a:solidFill>
                </a:rPr>
                <a:t>G</a:t>
              </a:r>
            </a:p>
          </p:txBody>
        </p:sp>
        <p:sp>
          <p:nvSpPr>
            <p:cNvPr id="27" name="Rectangle à coins arrondis 67"/>
            <p:cNvSpPr/>
            <p:nvPr/>
          </p:nvSpPr>
          <p:spPr>
            <a:xfrm>
              <a:off x="5795126" y="4868863"/>
              <a:ext cx="2917074" cy="432000"/>
            </a:xfrm>
            <a:prstGeom prst="roundRect">
              <a:avLst/>
            </a:prstGeom>
            <a:solidFill>
              <a:srgbClr val="4E8FC4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defRPr/>
              </a:pPr>
              <a:r>
                <a:rPr lang="en-CA" sz="1600" b="1">
                  <a:solidFill>
                    <a:schemeClr val="tx1"/>
                  </a:solidFill>
                </a:rPr>
                <a:t>Progressive disease</a:t>
              </a:r>
            </a:p>
          </p:txBody>
        </p:sp>
        <p:sp>
          <p:nvSpPr>
            <p:cNvPr id="28" name="Rectangle avec flèche vers le haut 69"/>
            <p:cNvSpPr/>
            <p:nvPr/>
          </p:nvSpPr>
          <p:spPr>
            <a:xfrm>
              <a:off x="5795963" y="5337175"/>
              <a:ext cx="1475750" cy="936439"/>
            </a:xfrm>
            <a:prstGeom prst="upArrowCallout">
              <a:avLst>
                <a:gd name="adj1" fmla="val 25432"/>
                <a:gd name="adj2" fmla="val 25000"/>
                <a:gd name="adj3" fmla="val 14527"/>
                <a:gd name="adj4" fmla="val 68458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CA" sz="1400" b="1">
                  <a:latin typeface="Arial" pitchFamily="34" charset="0"/>
                  <a:cs typeface="Arial" pitchFamily="34" charset="0"/>
                </a:rPr>
                <a:t>Multiple</a:t>
              </a:r>
              <a:br>
                <a:rPr lang="en-CA" sz="1400" b="1">
                  <a:latin typeface="Arial" pitchFamily="34" charset="0"/>
                  <a:cs typeface="Arial" pitchFamily="34" charset="0"/>
                </a:rPr>
              </a:br>
              <a:r>
                <a:rPr lang="en-CA" sz="1400" b="1">
                  <a:latin typeface="Arial" pitchFamily="34" charset="0"/>
                  <a:cs typeface="Arial" pitchFamily="34" charset="0"/>
                </a:rPr>
                <a:t>thromboses</a:t>
              </a:r>
            </a:p>
          </p:txBody>
        </p:sp>
        <p:sp>
          <p:nvSpPr>
            <p:cNvPr id="29" name="Rectangle avec flèche vers le haut 70"/>
            <p:cNvSpPr/>
            <p:nvPr/>
          </p:nvSpPr>
          <p:spPr>
            <a:xfrm>
              <a:off x="7956338" y="5337175"/>
              <a:ext cx="936000" cy="936439"/>
            </a:xfrm>
            <a:prstGeom prst="upArrowCallout">
              <a:avLst>
                <a:gd name="adj1" fmla="val 25432"/>
                <a:gd name="adj2" fmla="val 25000"/>
                <a:gd name="adj3" fmla="val 14527"/>
                <a:gd name="adj4" fmla="val 68458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CA" sz="1400" b="1">
                  <a:latin typeface="Arial" pitchFamily="34" charset="0"/>
                  <a:cs typeface="Arial" pitchFamily="34" charset="0"/>
                </a:rPr>
                <a:t>Death</a:t>
              </a:r>
              <a:br>
                <a:rPr lang="en-CA" sz="1400" b="1">
                  <a:latin typeface="Arial" pitchFamily="34" charset="0"/>
                  <a:cs typeface="Arial" pitchFamily="34" charset="0"/>
                </a:rPr>
              </a:br>
              <a:r>
                <a:rPr lang="en-CA" sz="1400" b="1">
                  <a:latin typeface="Arial" pitchFamily="34" charset="0"/>
                  <a:cs typeface="Arial" pitchFamily="34" charset="0"/>
                </a:rPr>
                <a:t>7 months</a:t>
              </a:r>
            </a:p>
          </p:txBody>
        </p:sp>
        <p:sp>
          <p:nvSpPr>
            <p:cNvPr id="30" name="Rectangle avec flèche vers le haut 71"/>
            <p:cNvSpPr/>
            <p:nvPr/>
          </p:nvSpPr>
          <p:spPr>
            <a:xfrm>
              <a:off x="1331640" y="5337175"/>
              <a:ext cx="1368264" cy="936439"/>
            </a:xfrm>
            <a:prstGeom prst="upArrowCallout">
              <a:avLst>
                <a:gd name="adj1" fmla="val 25432"/>
                <a:gd name="adj2" fmla="val 25000"/>
                <a:gd name="adj3" fmla="val 14527"/>
                <a:gd name="adj4" fmla="val 68458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CA" sz="1400" b="1">
                  <a:latin typeface="Arial" pitchFamily="34" charset="0"/>
                  <a:cs typeface="Arial" pitchFamily="34" charset="0"/>
                </a:rPr>
                <a:t>Splenectomy</a:t>
              </a:r>
            </a:p>
          </p:txBody>
        </p:sp>
        <p:sp>
          <p:nvSpPr>
            <p:cNvPr id="31" name="Rectangle avec flèche vers le haut 72"/>
            <p:cNvSpPr/>
            <p:nvPr/>
          </p:nvSpPr>
          <p:spPr>
            <a:xfrm>
              <a:off x="2879812" y="5409970"/>
              <a:ext cx="936000" cy="719398"/>
            </a:xfrm>
            <a:prstGeom prst="upArrowCallout">
              <a:avLst>
                <a:gd name="adj1" fmla="val 25432"/>
                <a:gd name="adj2" fmla="val 25000"/>
                <a:gd name="adj3" fmla="val 14527"/>
                <a:gd name="adj4" fmla="val 69273"/>
              </a:avLst>
            </a:prstGeom>
            <a:solidFill>
              <a:srgbClr val="A6967B"/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5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CA" sz="1400" b="1">
                  <a:latin typeface="Arial" pitchFamily="34" charset="0"/>
                  <a:cs typeface="Arial" pitchFamily="34" charset="0"/>
                </a:rPr>
                <a:t>Cardio.</a:t>
              </a:r>
              <a:br>
                <a:rPr lang="en-CA" sz="1400" b="1">
                  <a:latin typeface="Arial" pitchFamily="34" charset="0"/>
                  <a:cs typeface="Arial" pitchFamily="34" charset="0"/>
                </a:rPr>
              </a:br>
              <a:r>
                <a:rPr lang="en-CA" sz="1400" b="1">
                  <a:latin typeface="Arial" pitchFamily="34" charset="0"/>
                  <a:cs typeface="Arial" pitchFamily="34" charset="0"/>
                </a:rPr>
                <a:t>shock</a:t>
              </a:r>
            </a:p>
          </p:txBody>
        </p:sp>
      </p:grpSp>
      <p:sp>
        <p:nvSpPr>
          <p:cNvPr id="32" name="Multiplier 34"/>
          <p:cNvSpPr/>
          <p:nvPr/>
        </p:nvSpPr>
        <p:spPr>
          <a:xfrm>
            <a:off x="4060825" y="4733925"/>
            <a:ext cx="576263" cy="684213"/>
          </a:xfrm>
          <a:prstGeom prst="mathMultiply">
            <a:avLst>
              <a:gd name="adj1" fmla="val 947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33" name="Multiplier 35"/>
          <p:cNvSpPr/>
          <p:nvPr/>
        </p:nvSpPr>
        <p:spPr>
          <a:xfrm>
            <a:off x="5200650" y="4733925"/>
            <a:ext cx="576263" cy="684213"/>
          </a:xfrm>
          <a:prstGeom prst="mathMultiply">
            <a:avLst>
              <a:gd name="adj1" fmla="val 947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34" name="Multiplier 36"/>
          <p:cNvSpPr/>
          <p:nvPr/>
        </p:nvSpPr>
        <p:spPr>
          <a:xfrm>
            <a:off x="5738813" y="3151188"/>
            <a:ext cx="576262" cy="682625"/>
          </a:xfrm>
          <a:prstGeom prst="mathMultiply">
            <a:avLst>
              <a:gd name="adj1" fmla="val 947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896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10" y="274638"/>
            <a:ext cx="8570890" cy="1143000"/>
          </a:xfrm>
        </p:spPr>
        <p:txBody>
          <a:bodyPr/>
          <a:lstStyle/>
          <a:p>
            <a:r>
              <a:rPr lang="en-CA" dirty="0" smtClean="0"/>
              <a:t>Current published experience of combined approach of JAK inhibitors in transplant protocols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7553780"/>
              </p:ext>
            </p:extLst>
          </p:nvPr>
        </p:nvGraphicFramePr>
        <p:xfrm>
          <a:off x="315531" y="1522926"/>
          <a:ext cx="7891717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3352"/>
                <a:gridCol w="548640"/>
                <a:gridCol w="1463040"/>
                <a:gridCol w="2039112"/>
                <a:gridCol w="2167573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Study Design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Results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Conclusions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err="1" smtClean="0"/>
                        <a:t>Jaekel</a:t>
                      </a:r>
                      <a:r>
                        <a:rPr lang="en-CA" dirty="0" smtClean="0"/>
                        <a:t> et al</a:t>
                      </a:r>
                    </a:p>
                    <a:p>
                      <a:r>
                        <a:rPr lang="en-CA" dirty="0" smtClean="0"/>
                        <a:t>BMT</a:t>
                      </a:r>
                      <a:r>
                        <a:rPr lang="en-CA" baseline="0" dirty="0" smtClean="0"/>
                        <a:t>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Retrospective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GF,</a:t>
                      </a:r>
                      <a:r>
                        <a:rPr lang="en-CA" baseline="0" dirty="0" smtClean="0"/>
                        <a:t> 1/14</a:t>
                      </a:r>
                    </a:p>
                    <a:p>
                      <a:r>
                        <a:rPr lang="en-CA" baseline="0" dirty="0" smtClean="0"/>
                        <a:t>Treatment related sepsis, 1/14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Tapering </a:t>
                      </a:r>
                      <a:r>
                        <a:rPr lang="en-CA" dirty="0" err="1" smtClean="0"/>
                        <a:t>Rux</a:t>
                      </a:r>
                      <a:r>
                        <a:rPr lang="en-CA" dirty="0" smtClean="0"/>
                        <a:t>. until conditioning did not result</a:t>
                      </a:r>
                      <a:r>
                        <a:rPr lang="en-CA" baseline="0" dirty="0" smtClean="0"/>
                        <a:t> in unexpected SAE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Shanavas, et al, BMT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Retrospective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</a:t>
                      </a:r>
                      <a:r>
                        <a:rPr lang="en-CA" baseline="0" dirty="0" smtClean="0"/>
                        <a:t> adverse impact on early post HCT outcomes</a:t>
                      </a:r>
                      <a:endParaRPr lang="en-C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As above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err="1" smtClean="0"/>
                        <a:t>Stubig</a:t>
                      </a:r>
                      <a:r>
                        <a:rPr lang="en-CA" dirty="0" smtClean="0"/>
                        <a:t> et al,</a:t>
                      </a:r>
                    </a:p>
                    <a:p>
                      <a:r>
                        <a:rPr lang="en-CA" dirty="0" smtClean="0"/>
                        <a:t>Leukemia,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Retrospective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1-year OS of</a:t>
                      </a:r>
                      <a:r>
                        <a:rPr lang="en-CA" baseline="0" dirty="0" smtClean="0"/>
                        <a:t> 100% in those good resp. to </a:t>
                      </a:r>
                      <a:r>
                        <a:rPr lang="en-CA" baseline="0" dirty="0" err="1" smtClean="0"/>
                        <a:t>Rux</a:t>
                      </a:r>
                      <a:r>
                        <a:rPr lang="en-CA" baseline="0" dirty="0" smtClean="0"/>
                        <a:t>. vs. 60% others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Continuing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err="1" smtClean="0"/>
                        <a:t>Rux</a:t>
                      </a:r>
                      <a:r>
                        <a:rPr lang="en-CA" dirty="0" smtClean="0"/>
                        <a:t>. until conditioning without taper – No unexpected SAEs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err="1" smtClean="0"/>
                        <a:t>Lebon</a:t>
                      </a:r>
                      <a:r>
                        <a:rPr lang="en-CA" dirty="0" smtClean="0"/>
                        <a:t> et al,</a:t>
                      </a:r>
                    </a:p>
                    <a:p>
                      <a:r>
                        <a:rPr lang="en-CA" dirty="0" smtClean="0"/>
                        <a:t>ASH</a:t>
                      </a:r>
                      <a:r>
                        <a:rPr lang="en-CA" baseline="0" dirty="0" smtClean="0"/>
                        <a:t> abstract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Retrospective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Good engraftment rates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Differing schedules</a:t>
                      </a:r>
                      <a:r>
                        <a:rPr lang="en-CA" baseline="0" dirty="0" smtClean="0"/>
                        <a:t> of tapering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5072" y="6620256"/>
            <a:ext cx="89245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Jaekel</a:t>
            </a:r>
            <a:r>
              <a:rPr lang="en-US" sz="1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N et al. BMT 2014;49:179-84.; </a:t>
            </a:r>
            <a:r>
              <a:rPr lang="en-US" sz="10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Shanavas</a:t>
            </a:r>
            <a:r>
              <a:rPr lang="en-US" sz="1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M et al. BMT 2014;49:1162-69.; </a:t>
            </a:r>
            <a:r>
              <a:rPr lang="en-US" sz="10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Stubig</a:t>
            </a:r>
            <a:r>
              <a:rPr lang="en-US" sz="1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T et al. Leukemia 2014;28:1736-38.; </a:t>
            </a:r>
            <a:r>
              <a:rPr lang="en-US" sz="10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Lebon</a:t>
            </a:r>
            <a:r>
              <a:rPr lang="en-US" sz="1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D et al. ASH 2013, abstract 2111 </a:t>
            </a:r>
            <a:endParaRPr lang="en-US" sz="1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44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82137" y="545911"/>
            <a:ext cx="8232091" cy="1091054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6FC2E2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9pPr>
          </a:lstStyle>
          <a:p>
            <a:r>
              <a:rPr lang="en-US" dirty="0" smtClean="0"/>
              <a:t>Symptoms observed during discontinuation of JAK# at HCT 						</a:t>
            </a:r>
            <a:r>
              <a:rPr lang="en-US" sz="2000" b="0" i="1" dirty="0" smtClean="0"/>
              <a:t>(Shanavas et al, EHA, 2015)</a:t>
            </a:r>
            <a:endParaRPr lang="en-US" sz="2000" b="0" i="1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4305816"/>
              </p:ext>
            </p:extLst>
          </p:nvPr>
        </p:nvGraphicFramePr>
        <p:xfrm>
          <a:off x="245660" y="2743200"/>
          <a:ext cx="8693624" cy="2593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606"/>
                <a:gridCol w="1109442"/>
                <a:gridCol w="1053571"/>
                <a:gridCol w="2506221"/>
                <a:gridCol w="3128784"/>
              </a:tblGrid>
              <a:tr h="64258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Patient</a:t>
                      </a:r>
                      <a:endParaRPr lang="en-US" sz="1800" b="1" dirty="0"/>
                    </a:p>
                  </a:txBody>
                  <a:tcPr marL="37919" marR="37919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JAK#</a:t>
                      </a:r>
                      <a:endParaRPr lang="en-US" sz="1800" b="1" dirty="0"/>
                    </a:p>
                  </a:txBody>
                  <a:tcPr marL="37919" marR="37919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Interval</a:t>
                      </a:r>
                      <a:endParaRPr lang="en-US" sz="1800" b="1" dirty="0"/>
                    </a:p>
                  </a:txBody>
                  <a:tcPr marL="37919" marR="37919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Events</a:t>
                      </a:r>
                      <a:endParaRPr lang="en-US" sz="1800" b="1" dirty="0"/>
                    </a:p>
                  </a:txBody>
                  <a:tcPr marL="37919" marR="37919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Outcome</a:t>
                      </a:r>
                      <a:endParaRPr lang="en-US" sz="1800" b="1" dirty="0"/>
                    </a:p>
                  </a:txBody>
                  <a:tcPr marL="37919" marR="37919"/>
                </a:tc>
              </a:tr>
              <a:tr h="965016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F 64 </a:t>
                      </a:r>
                    </a:p>
                    <a:p>
                      <a:r>
                        <a:rPr lang="en-US" sz="1800" b="0" dirty="0" smtClean="0"/>
                        <a:t>PPV-MF</a:t>
                      </a:r>
                      <a:endParaRPr lang="en-US" sz="1800" b="0" dirty="0"/>
                    </a:p>
                  </a:txBody>
                  <a:tcPr marL="37919" marR="37919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Rux 5m</a:t>
                      </a:r>
                    </a:p>
                    <a:p>
                      <a:r>
                        <a:rPr lang="en-US" sz="1800" b="0" dirty="0" smtClean="0"/>
                        <a:t>CI</a:t>
                      </a:r>
                      <a:endParaRPr lang="en-US" sz="1800" b="0" dirty="0"/>
                    </a:p>
                  </a:txBody>
                  <a:tcPr marL="37919" marR="37919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812107"/>
                          </a:solidFill>
                        </a:rPr>
                        <a:t>10</a:t>
                      </a:r>
                      <a:endParaRPr lang="en-US" sz="1800" b="1" dirty="0">
                        <a:solidFill>
                          <a:srgbClr val="812107"/>
                        </a:solidFill>
                      </a:endParaRPr>
                    </a:p>
                  </a:txBody>
                  <a:tcPr marL="37919" marR="37919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Pulm-infiltrates,</a:t>
                      </a:r>
                      <a:r>
                        <a:rPr lang="en-US" sz="1800" b="0" baseline="0" dirty="0" smtClean="0"/>
                        <a:t> splenomegaly</a:t>
                      </a:r>
                      <a:endParaRPr lang="en-US" sz="1800" b="0" dirty="0"/>
                    </a:p>
                  </a:txBody>
                  <a:tcPr marL="37919" marR="37919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HCT Rescheduled</a:t>
                      </a:r>
                    </a:p>
                    <a:p>
                      <a:r>
                        <a:rPr lang="en-US" sz="1800" b="0" dirty="0" smtClean="0"/>
                        <a:t> Alive 16 m</a:t>
                      </a:r>
                      <a:endParaRPr lang="en-US" sz="1800" b="0" dirty="0"/>
                    </a:p>
                  </a:txBody>
                  <a:tcPr marL="37919" marR="37919"/>
                </a:tc>
              </a:tr>
              <a:tr h="985478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F 52 </a:t>
                      </a:r>
                    </a:p>
                    <a:p>
                      <a:r>
                        <a:rPr lang="en-US" sz="1800" b="0" dirty="0" smtClean="0"/>
                        <a:t>PPV-MF</a:t>
                      </a:r>
                      <a:endParaRPr lang="en-US" sz="1800" b="0" dirty="0"/>
                    </a:p>
                  </a:txBody>
                  <a:tcPr marL="37919" marR="37919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Rux</a:t>
                      </a:r>
                      <a:r>
                        <a:rPr lang="en-US" sz="1800" b="0" baseline="0" dirty="0" smtClean="0"/>
                        <a:t> 16m</a:t>
                      </a:r>
                    </a:p>
                    <a:p>
                      <a:r>
                        <a:rPr lang="en-US" sz="1800" b="0" baseline="0" dirty="0" smtClean="0"/>
                        <a:t>SD</a:t>
                      </a:r>
                      <a:endParaRPr lang="en-US" sz="1800" b="0" dirty="0"/>
                    </a:p>
                  </a:txBody>
                  <a:tcPr marL="37919" marR="37919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812107"/>
                          </a:solidFill>
                        </a:rPr>
                        <a:t>≥7</a:t>
                      </a:r>
                      <a:endParaRPr lang="en-US" sz="1800" b="1" dirty="0">
                        <a:solidFill>
                          <a:srgbClr val="812107"/>
                        </a:solidFill>
                      </a:endParaRPr>
                    </a:p>
                  </a:txBody>
                  <a:tcPr marL="37919" marR="37919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Fever,</a:t>
                      </a:r>
                      <a:r>
                        <a:rPr lang="en-US" sz="1800" b="0" baseline="0" dirty="0" smtClean="0"/>
                        <a:t> hypoxic resp failure</a:t>
                      </a:r>
                      <a:endParaRPr lang="en-US" sz="1800" b="0" dirty="0"/>
                    </a:p>
                  </a:txBody>
                  <a:tcPr marL="37919" marR="37919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HCT Rescheduled. </a:t>
                      </a:r>
                      <a:br>
                        <a:rPr lang="en-US" sz="1800" b="0" dirty="0" smtClean="0"/>
                      </a:br>
                      <a:r>
                        <a:rPr lang="en-US" sz="1800" b="0" baseline="0" dirty="0" smtClean="0"/>
                        <a:t>Recurrence 2</a:t>
                      </a:r>
                      <a:r>
                        <a:rPr lang="en-US" sz="1800" b="0" baseline="30000" dirty="0" smtClean="0"/>
                        <a:t>nd</a:t>
                      </a:r>
                      <a:r>
                        <a:rPr lang="en-US" sz="1800" b="0" baseline="0" dirty="0" smtClean="0"/>
                        <a:t>time. </a:t>
                      </a:r>
                    </a:p>
                    <a:p>
                      <a:r>
                        <a:rPr lang="en-US" sz="1800" b="0" baseline="0" dirty="0" smtClean="0"/>
                        <a:t>Died d+37 resp failure</a:t>
                      </a:r>
                      <a:endParaRPr lang="en-US" sz="1800" b="0" dirty="0"/>
                    </a:p>
                  </a:txBody>
                  <a:tcPr marL="37919" marR="37919"/>
                </a:tc>
              </a:tr>
            </a:tbl>
          </a:graphicData>
        </a:graphic>
      </p:graphicFrame>
      <p:sp>
        <p:nvSpPr>
          <p:cNvPr id="4" name="Content Placeholder 6"/>
          <p:cNvSpPr txBox="1">
            <a:spLocks/>
          </p:cNvSpPr>
          <p:nvPr/>
        </p:nvSpPr>
        <p:spPr>
          <a:xfrm>
            <a:off x="567501" y="1733267"/>
            <a:ext cx="7743986" cy="330273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Wingdings" pitchFamily="2" charset="2"/>
              <a:buChar char="§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Arial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Arial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Arial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Arial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1800" dirty="0" smtClean="0"/>
              <a:t>All symptoms:10</a:t>
            </a:r>
          </a:p>
          <a:p>
            <a:pPr lvl="2"/>
            <a:r>
              <a:rPr lang="en-US" sz="1600" dirty="0" smtClean="0"/>
              <a:t>Return of MF related baseline symptoms: 6</a:t>
            </a:r>
          </a:p>
          <a:p>
            <a:pPr lvl="2"/>
            <a:r>
              <a:rPr lang="en-US" sz="1600" dirty="0" smtClean="0"/>
              <a:t>TLS:1, HA-1, </a:t>
            </a:r>
            <a:r>
              <a:rPr lang="en-US" sz="1600" dirty="0" err="1" smtClean="0"/>
              <a:t>Resp</a:t>
            </a:r>
            <a:r>
              <a:rPr lang="en-US" sz="1600" dirty="0" smtClean="0"/>
              <a:t> failure-2 (HCT delayed)</a:t>
            </a: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71460" y="5432835"/>
            <a:ext cx="6427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buFont typeface="Wingdings" charset="2"/>
              <a:buChar char="§"/>
            </a:pPr>
            <a:r>
              <a:rPr lang="en-US" dirty="0">
                <a:solidFill>
                  <a:schemeClr val="bg1"/>
                </a:solidFill>
              </a:rPr>
              <a:t>Incidence: all patients (n=66): </a:t>
            </a:r>
            <a:r>
              <a:rPr lang="en-US" b="1" dirty="0">
                <a:solidFill>
                  <a:schemeClr val="bg1"/>
                </a:solidFill>
              </a:rPr>
              <a:t>15%</a:t>
            </a:r>
          </a:p>
          <a:p>
            <a:pPr marL="800080" lvl="1" indent="-342891">
              <a:buFont typeface="Wingdings" charset="2"/>
              <a:buChar char="§"/>
            </a:pPr>
            <a:r>
              <a:rPr lang="en-US" dirty="0">
                <a:solidFill>
                  <a:schemeClr val="bg1"/>
                </a:solidFill>
              </a:rPr>
              <a:t>JAK-HCT interval ≥6 days (n=20): </a:t>
            </a:r>
            <a:r>
              <a:rPr lang="en-US" b="1" dirty="0">
                <a:solidFill>
                  <a:schemeClr val="bg1"/>
                </a:solidFill>
              </a:rPr>
              <a:t>30%</a:t>
            </a:r>
          </a:p>
          <a:p>
            <a:pPr marL="800080" lvl="1" indent="-342891">
              <a:buFont typeface="Wingdings" charset="2"/>
              <a:buChar char="§"/>
            </a:pPr>
            <a:r>
              <a:rPr lang="en-US" dirty="0">
                <a:solidFill>
                  <a:schemeClr val="bg1"/>
                </a:solidFill>
              </a:rPr>
              <a:t>JAK-HCT interval &lt;6 days (n=46): </a:t>
            </a:r>
            <a:r>
              <a:rPr lang="en-US" b="1" dirty="0">
                <a:solidFill>
                  <a:schemeClr val="bg1"/>
                </a:solidFill>
              </a:rPr>
              <a:t>9%</a:t>
            </a:r>
          </a:p>
          <a:p>
            <a:pPr marL="800080" lvl="1" indent="-342891">
              <a:buFont typeface="Wingdings" charset="2"/>
              <a:buChar char="§"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p</a:t>
            </a:r>
            <a:r>
              <a:rPr lang="en-US" b="1" dirty="0">
                <a:solidFill>
                  <a:schemeClr val="bg1"/>
                </a:solidFill>
              </a:rPr>
              <a:t>= 0.06</a:t>
            </a:r>
          </a:p>
        </p:txBody>
      </p:sp>
    </p:spTree>
    <p:extLst>
      <p:ext uri="{BB962C8B-B14F-4D97-AF65-F5344CB8AC3E}">
        <p14:creationId xmlns:p14="http://schemas.microsoft.com/office/powerpoint/2010/main" val="186693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6188" y="1587500"/>
            <a:ext cx="7223125" cy="39973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1"/>
          <p:cNvSpPr>
            <a:spLocks/>
          </p:cNvSpPr>
          <p:nvPr/>
        </p:nvSpPr>
        <p:spPr bwMode="auto">
          <a:xfrm>
            <a:off x="266700" y="381000"/>
            <a:ext cx="887730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80000"/>
              </a:lnSpc>
            </a:pPr>
            <a:r>
              <a:rPr lang="en-US" sz="3200" b="1" dirty="0">
                <a:solidFill>
                  <a:srgbClr val="6FC2E2"/>
                </a:solidFill>
                <a:latin typeface="Calibri" pitchFamily="34" charset="0"/>
              </a:rPr>
              <a:t>COMFORT-I: </a:t>
            </a:r>
            <a:r>
              <a:rPr lang="en-US" sz="3200" b="1" i="1" dirty="0">
                <a:solidFill>
                  <a:srgbClr val="6FC2E2"/>
                </a:solidFill>
                <a:latin typeface="Calibri" pitchFamily="34" charset="0"/>
              </a:rPr>
              <a:t>Total </a:t>
            </a:r>
            <a:r>
              <a:rPr lang="en-US" sz="3200" b="1" i="1" dirty="0" smtClean="0">
                <a:solidFill>
                  <a:srgbClr val="6FC2E2"/>
                </a:solidFill>
                <a:latin typeface="Calibri" pitchFamily="34" charset="0"/>
              </a:rPr>
              <a:t>symptom </a:t>
            </a:r>
            <a:r>
              <a:rPr lang="en-US" sz="3200" b="1" i="1" dirty="0">
                <a:solidFill>
                  <a:srgbClr val="6FC2E2"/>
                </a:solidFill>
                <a:latin typeface="Calibri" pitchFamily="34" charset="0"/>
              </a:rPr>
              <a:t>s</a:t>
            </a:r>
            <a:r>
              <a:rPr lang="en-US" sz="3200" b="1" i="1" dirty="0" smtClean="0">
                <a:solidFill>
                  <a:srgbClr val="6FC2E2"/>
                </a:solidFill>
                <a:latin typeface="Calibri" pitchFamily="34" charset="0"/>
              </a:rPr>
              <a:t>core </a:t>
            </a:r>
            <a:r>
              <a:rPr lang="en-US" sz="3200" b="1" i="1" dirty="0">
                <a:solidFill>
                  <a:srgbClr val="6FC2E2"/>
                </a:solidFill>
                <a:latin typeface="Calibri" pitchFamily="34" charset="0"/>
              </a:rPr>
              <a:t>b</a:t>
            </a:r>
            <a:r>
              <a:rPr lang="en-US" sz="3200" b="1" i="1" dirty="0" smtClean="0">
                <a:solidFill>
                  <a:srgbClr val="6FC2E2"/>
                </a:solidFill>
                <a:latin typeface="Calibri" pitchFamily="34" charset="0"/>
              </a:rPr>
              <a:t>efore </a:t>
            </a:r>
            <a:r>
              <a:rPr lang="en-US" sz="3200" b="1" i="1" dirty="0">
                <a:solidFill>
                  <a:srgbClr val="6FC2E2"/>
                </a:solidFill>
                <a:latin typeface="Calibri" pitchFamily="34" charset="0"/>
              </a:rPr>
              <a:t>and d</a:t>
            </a:r>
            <a:r>
              <a:rPr lang="en-US" sz="3200" b="1" i="1" dirty="0" smtClean="0">
                <a:solidFill>
                  <a:srgbClr val="6FC2E2"/>
                </a:solidFill>
                <a:latin typeface="Calibri" pitchFamily="34" charset="0"/>
              </a:rPr>
              <a:t>uring interruption</a:t>
            </a:r>
            <a:endParaRPr lang="en-US" sz="3200" b="1" i="1" dirty="0">
              <a:solidFill>
                <a:srgbClr val="6FC2E2"/>
              </a:solidFill>
              <a:latin typeface="Calibri" pitchFamily="34" charset="0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81013" y="1300163"/>
          <a:ext cx="8143875" cy="468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Chart" r:id="rId3" imgW="8144962" imgH="4688230" progId="Excel.Sheet.8">
                  <p:embed/>
                </p:oleObj>
              </mc:Choice>
              <mc:Fallback>
                <p:oleObj name="Chart" r:id="rId3" imgW="8144962" imgH="4688230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3" y="1300163"/>
                        <a:ext cx="8143875" cy="4687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/>
          <p:cNvCxnSpPr/>
          <p:nvPr/>
        </p:nvCxnSpPr>
        <p:spPr>
          <a:xfrm rot="5400000">
            <a:off x="4058444" y="2839244"/>
            <a:ext cx="1397000" cy="1588"/>
          </a:xfrm>
          <a:prstGeom prst="straightConnector1">
            <a:avLst/>
          </a:prstGeom>
          <a:ln w="28575">
            <a:solidFill>
              <a:srgbClr val="FFFFFF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3635375" y="5829300"/>
            <a:ext cx="24844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FFFF"/>
                </a:solidFill>
                <a:ea typeface="ＭＳ Ｐゴシック"/>
                <a:cs typeface="Arial" charset="0"/>
              </a:rPr>
              <a:t>Days Around Dose Change</a:t>
            </a: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1241425" y="5127625"/>
            <a:ext cx="35988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Number of patients:</a:t>
            </a:r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1282700" y="5326063"/>
            <a:ext cx="14128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34</a:t>
            </a:r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1530350" y="5326063"/>
            <a:ext cx="14128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33</a:t>
            </a: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1778000" y="5326063"/>
            <a:ext cx="14128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33</a:t>
            </a:r>
          </a:p>
        </p:txBody>
      </p:sp>
      <p:sp>
        <p:nvSpPr>
          <p:cNvPr id="11" name="TextBox 12"/>
          <p:cNvSpPr txBox="1">
            <a:spLocks noChangeArrowheads="1"/>
          </p:cNvSpPr>
          <p:nvPr/>
        </p:nvSpPr>
        <p:spPr bwMode="auto">
          <a:xfrm>
            <a:off x="2025650" y="5326063"/>
            <a:ext cx="14128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34</a:t>
            </a:r>
          </a:p>
        </p:txBody>
      </p:sp>
      <p:sp>
        <p:nvSpPr>
          <p:cNvPr id="12" name="TextBox 13"/>
          <p:cNvSpPr txBox="1">
            <a:spLocks noChangeArrowheads="1"/>
          </p:cNvSpPr>
          <p:nvPr/>
        </p:nvSpPr>
        <p:spPr bwMode="auto">
          <a:xfrm>
            <a:off x="2273300" y="5326063"/>
            <a:ext cx="14128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34</a:t>
            </a: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2520950" y="5326063"/>
            <a:ext cx="14128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33</a:t>
            </a:r>
          </a:p>
        </p:txBody>
      </p:sp>
      <p:sp>
        <p:nvSpPr>
          <p:cNvPr id="14" name="TextBox 15"/>
          <p:cNvSpPr txBox="1">
            <a:spLocks noChangeArrowheads="1"/>
          </p:cNvSpPr>
          <p:nvPr/>
        </p:nvSpPr>
        <p:spPr bwMode="auto">
          <a:xfrm>
            <a:off x="2768600" y="5326063"/>
            <a:ext cx="14128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33</a:t>
            </a:r>
          </a:p>
        </p:txBody>
      </p: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3016250" y="5326063"/>
            <a:ext cx="14128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33</a:t>
            </a:r>
          </a:p>
        </p:txBody>
      </p:sp>
      <p:sp>
        <p:nvSpPr>
          <p:cNvPr id="16" name="TextBox 17"/>
          <p:cNvSpPr txBox="1">
            <a:spLocks noChangeArrowheads="1"/>
          </p:cNvSpPr>
          <p:nvPr/>
        </p:nvSpPr>
        <p:spPr bwMode="auto">
          <a:xfrm>
            <a:off x="3263900" y="5326063"/>
            <a:ext cx="14128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36</a:t>
            </a:r>
          </a:p>
        </p:txBody>
      </p:sp>
      <p:sp>
        <p:nvSpPr>
          <p:cNvPr id="17" name="TextBox 18"/>
          <p:cNvSpPr txBox="1">
            <a:spLocks noChangeArrowheads="1"/>
          </p:cNvSpPr>
          <p:nvPr/>
        </p:nvSpPr>
        <p:spPr bwMode="auto">
          <a:xfrm>
            <a:off x="3511550" y="5326063"/>
            <a:ext cx="1397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37</a:t>
            </a:r>
          </a:p>
        </p:txBody>
      </p:sp>
      <p:sp>
        <p:nvSpPr>
          <p:cNvPr id="18" name="TextBox 19"/>
          <p:cNvSpPr txBox="1">
            <a:spLocks noChangeArrowheads="1"/>
          </p:cNvSpPr>
          <p:nvPr/>
        </p:nvSpPr>
        <p:spPr bwMode="auto">
          <a:xfrm>
            <a:off x="3759200" y="5326063"/>
            <a:ext cx="1397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39</a:t>
            </a:r>
          </a:p>
        </p:txBody>
      </p:sp>
      <p:sp>
        <p:nvSpPr>
          <p:cNvPr id="19" name="TextBox 20"/>
          <p:cNvSpPr txBox="1">
            <a:spLocks noChangeArrowheads="1"/>
          </p:cNvSpPr>
          <p:nvPr/>
        </p:nvSpPr>
        <p:spPr bwMode="auto">
          <a:xfrm>
            <a:off x="4006850" y="5326063"/>
            <a:ext cx="1397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40</a:t>
            </a:r>
          </a:p>
        </p:txBody>
      </p:sp>
      <p:sp>
        <p:nvSpPr>
          <p:cNvPr id="20" name="TextBox 21"/>
          <p:cNvSpPr txBox="1">
            <a:spLocks noChangeArrowheads="1"/>
          </p:cNvSpPr>
          <p:nvPr/>
        </p:nvSpPr>
        <p:spPr bwMode="auto">
          <a:xfrm>
            <a:off x="4254500" y="5326063"/>
            <a:ext cx="1397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40</a:t>
            </a:r>
          </a:p>
        </p:txBody>
      </p:sp>
      <p:sp>
        <p:nvSpPr>
          <p:cNvPr id="21" name="TextBox 22"/>
          <p:cNvSpPr txBox="1">
            <a:spLocks noChangeArrowheads="1"/>
          </p:cNvSpPr>
          <p:nvPr/>
        </p:nvSpPr>
        <p:spPr bwMode="auto">
          <a:xfrm>
            <a:off x="4502150" y="5326063"/>
            <a:ext cx="1397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40</a:t>
            </a:r>
          </a:p>
        </p:txBody>
      </p:sp>
      <p:sp>
        <p:nvSpPr>
          <p:cNvPr id="22" name="TextBox 23"/>
          <p:cNvSpPr txBox="1">
            <a:spLocks noChangeArrowheads="1"/>
          </p:cNvSpPr>
          <p:nvPr/>
        </p:nvSpPr>
        <p:spPr bwMode="auto">
          <a:xfrm>
            <a:off x="4748213" y="5326063"/>
            <a:ext cx="1412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34</a:t>
            </a:r>
          </a:p>
        </p:txBody>
      </p:sp>
      <p:sp>
        <p:nvSpPr>
          <p:cNvPr id="23" name="TextBox 24"/>
          <p:cNvSpPr txBox="1">
            <a:spLocks noChangeArrowheads="1"/>
          </p:cNvSpPr>
          <p:nvPr/>
        </p:nvSpPr>
        <p:spPr bwMode="auto">
          <a:xfrm>
            <a:off x="4995863" y="5326063"/>
            <a:ext cx="1412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29</a:t>
            </a:r>
          </a:p>
        </p:txBody>
      </p:sp>
      <p:sp>
        <p:nvSpPr>
          <p:cNvPr id="24" name="TextBox 25"/>
          <p:cNvSpPr txBox="1">
            <a:spLocks noChangeArrowheads="1"/>
          </p:cNvSpPr>
          <p:nvPr/>
        </p:nvSpPr>
        <p:spPr bwMode="auto">
          <a:xfrm>
            <a:off x="5243513" y="5326063"/>
            <a:ext cx="1412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26</a:t>
            </a:r>
          </a:p>
        </p:txBody>
      </p:sp>
      <p:sp>
        <p:nvSpPr>
          <p:cNvPr id="25" name="TextBox 26"/>
          <p:cNvSpPr txBox="1">
            <a:spLocks noChangeArrowheads="1"/>
          </p:cNvSpPr>
          <p:nvPr/>
        </p:nvSpPr>
        <p:spPr bwMode="auto">
          <a:xfrm>
            <a:off x="5491163" y="5326063"/>
            <a:ext cx="1412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23</a:t>
            </a:r>
          </a:p>
        </p:txBody>
      </p:sp>
      <p:sp>
        <p:nvSpPr>
          <p:cNvPr id="26" name="TextBox 27"/>
          <p:cNvSpPr txBox="1">
            <a:spLocks noChangeArrowheads="1"/>
          </p:cNvSpPr>
          <p:nvPr/>
        </p:nvSpPr>
        <p:spPr bwMode="auto">
          <a:xfrm>
            <a:off x="5738813" y="5326063"/>
            <a:ext cx="1412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24</a:t>
            </a:r>
          </a:p>
        </p:txBody>
      </p:sp>
      <p:sp>
        <p:nvSpPr>
          <p:cNvPr id="27" name="TextBox 28"/>
          <p:cNvSpPr txBox="1">
            <a:spLocks noChangeArrowheads="1"/>
          </p:cNvSpPr>
          <p:nvPr/>
        </p:nvSpPr>
        <p:spPr bwMode="auto">
          <a:xfrm>
            <a:off x="5986463" y="5326063"/>
            <a:ext cx="1412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24</a:t>
            </a:r>
          </a:p>
        </p:txBody>
      </p:sp>
      <p:sp>
        <p:nvSpPr>
          <p:cNvPr id="28" name="TextBox 29"/>
          <p:cNvSpPr txBox="1">
            <a:spLocks noChangeArrowheads="1"/>
          </p:cNvSpPr>
          <p:nvPr/>
        </p:nvSpPr>
        <p:spPr bwMode="auto">
          <a:xfrm>
            <a:off x="6234113" y="5326063"/>
            <a:ext cx="1412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22</a:t>
            </a:r>
          </a:p>
        </p:txBody>
      </p:sp>
      <p:sp>
        <p:nvSpPr>
          <p:cNvPr id="29" name="TextBox 30"/>
          <p:cNvSpPr txBox="1">
            <a:spLocks noChangeArrowheads="1"/>
          </p:cNvSpPr>
          <p:nvPr/>
        </p:nvSpPr>
        <p:spPr bwMode="auto">
          <a:xfrm>
            <a:off x="6481763" y="5326063"/>
            <a:ext cx="1412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22</a:t>
            </a:r>
          </a:p>
        </p:txBody>
      </p:sp>
      <p:sp>
        <p:nvSpPr>
          <p:cNvPr id="30" name="TextBox 31"/>
          <p:cNvSpPr txBox="1">
            <a:spLocks noChangeArrowheads="1"/>
          </p:cNvSpPr>
          <p:nvPr/>
        </p:nvSpPr>
        <p:spPr bwMode="auto">
          <a:xfrm>
            <a:off x="6729413" y="5326063"/>
            <a:ext cx="1412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22</a:t>
            </a:r>
          </a:p>
        </p:txBody>
      </p:sp>
      <p:sp>
        <p:nvSpPr>
          <p:cNvPr id="31" name="TextBox 32"/>
          <p:cNvSpPr txBox="1">
            <a:spLocks noChangeArrowheads="1"/>
          </p:cNvSpPr>
          <p:nvPr/>
        </p:nvSpPr>
        <p:spPr bwMode="auto">
          <a:xfrm>
            <a:off x="6977063" y="5326063"/>
            <a:ext cx="1412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20</a:t>
            </a:r>
          </a:p>
        </p:txBody>
      </p:sp>
      <p:sp>
        <p:nvSpPr>
          <p:cNvPr id="32" name="TextBox 33"/>
          <p:cNvSpPr txBox="1">
            <a:spLocks noChangeArrowheads="1"/>
          </p:cNvSpPr>
          <p:nvPr/>
        </p:nvSpPr>
        <p:spPr bwMode="auto">
          <a:xfrm>
            <a:off x="7224713" y="5326063"/>
            <a:ext cx="1412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21</a:t>
            </a:r>
          </a:p>
        </p:txBody>
      </p:sp>
      <p:sp>
        <p:nvSpPr>
          <p:cNvPr id="33" name="TextBox 34"/>
          <p:cNvSpPr txBox="1">
            <a:spLocks noChangeArrowheads="1"/>
          </p:cNvSpPr>
          <p:nvPr/>
        </p:nvSpPr>
        <p:spPr bwMode="auto">
          <a:xfrm>
            <a:off x="7472363" y="5326063"/>
            <a:ext cx="1412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20</a:t>
            </a:r>
          </a:p>
        </p:txBody>
      </p:sp>
      <p:sp>
        <p:nvSpPr>
          <p:cNvPr id="34" name="TextBox 35"/>
          <p:cNvSpPr txBox="1">
            <a:spLocks noChangeArrowheads="1"/>
          </p:cNvSpPr>
          <p:nvPr/>
        </p:nvSpPr>
        <p:spPr bwMode="auto">
          <a:xfrm>
            <a:off x="7720013" y="5326063"/>
            <a:ext cx="1412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18</a:t>
            </a:r>
          </a:p>
        </p:txBody>
      </p:sp>
      <p:sp>
        <p:nvSpPr>
          <p:cNvPr id="35" name="TextBox 36"/>
          <p:cNvSpPr txBox="1">
            <a:spLocks noChangeArrowheads="1"/>
          </p:cNvSpPr>
          <p:nvPr/>
        </p:nvSpPr>
        <p:spPr bwMode="auto">
          <a:xfrm>
            <a:off x="7967663" y="5326063"/>
            <a:ext cx="1412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17</a:t>
            </a:r>
          </a:p>
        </p:txBody>
      </p:sp>
      <p:sp>
        <p:nvSpPr>
          <p:cNvPr id="36" name="TextBox 37"/>
          <p:cNvSpPr txBox="1">
            <a:spLocks noChangeArrowheads="1"/>
          </p:cNvSpPr>
          <p:nvPr/>
        </p:nvSpPr>
        <p:spPr bwMode="auto">
          <a:xfrm>
            <a:off x="8215313" y="5326063"/>
            <a:ext cx="1412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FFFFFF"/>
                </a:solidFill>
                <a:ea typeface="ＭＳ Ｐゴシック"/>
                <a:cs typeface="Arial" charset="0"/>
              </a:rPr>
              <a:t>15</a:t>
            </a:r>
          </a:p>
        </p:txBody>
      </p:sp>
      <p:cxnSp>
        <p:nvCxnSpPr>
          <p:cNvPr id="37" name="Straight Connector 7"/>
          <p:cNvCxnSpPr>
            <a:cxnSpLocks noChangeShapeType="1"/>
          </p:cNvCxnSpPr>
          <p:nvPr/>
        </p:nvCxnSpPr>
        <p:spPr bwMode="auto">
          <a:xfrm>
            <a:off x="1246188" y="3695700"/>
            <a:ext cx="7223125" cy="0"/>
          </a:xfrm>
          <a:prstGeom prst="line">
            <a:avLst/>
          </a:prstGeom>
          <a:noFill/>
          <a:ln w="9525" algn="ctr">
            <a:solidFill>
              <a:srgbClr val="FFFFFF"/>
            </a:solidFill>
            <a:round/>
            <a:headEnd/>
            <a:tailEnd/>
          </a:ln>
        </p:spPr>
      </p:cxn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78581" y="6660568"/>
            <a:ext cx="442356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CA" sz="1000" b="1" dirty="0" smtClean="0">
                <a:solidFill>
                  <a:srgbClr val="FFFFFF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COMFORT</a:t>
            </a:r>
            <a:r>
              <a:rPr lang="en-CA" sz="1000" b="1" dirty="0">
                <a:solidFill>
                  <a:srgbClr val="FFFFFF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, Controlled </a:t>
            </a:r>
            <a:r>
              <a:rPr lang="en-CA" sz="1000" b="1" dirty="0" err="1">
                <a:solidFill>
                  <a:srgbClr val="FFFFFF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Myelofibrosis</a:t>
            </a:r>
            <a:r>
              <a:rPr lang="en-CA" sz="1000" b="1" dirty="0">
                <a:solidFill>
                  <a:srgbClr val="FFFFFF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 Study with Oral JAK Inhibitor </a:t>
            </a:r>
            <a:r>
              <a:rPr lang="en-CA" sz="1000" b="1" dirty="0" smtClean="0">
                <a:solidFill>
                  <a:srgbClr val="FFFFFF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Treatment.</a:t>
            </a:r>
            <a:endParaRPr lang="en-CA" sz="1000" b="1" dirty="0">
              <a:solidFill>
                <a:srgbClr val="FFFFFF"/>
              </a:solidFill>
              <a:latin typeface="Arial Narrow" panose="020B0606020202030204" pitchFamily="34" charset="0"/>
              <a:ea typeface="ＭＳ Ｐゴシック"/>
              <a:cs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61805" y="6622665"/>
            <a:ext cx="3582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Verstovsek</a:t>
            </a:r>
            <a:r>
              <a:rPr lang="en-US" sz="1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S et al. Blood 2011;118:5146 (ASH 2011 abstract)</a:t>
            </a:r>
            <a:endParaRPr lang="en-US" sz="1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01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360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MS PGothic" pitchFamily="34" charset="-128"/>
                <a:cs typeface="Calibri"/>
              </a:rPr>
              <a:t>Conclusions</a:t>
            </a:r>
            <a:endParaRPr lang="en-US" sz="3600" dirty="0" smtClean="0">
              <a:effectLst>
                <a:outerShdw blurRad="38100" dist="38100" dir="2700000" algn="tl">
                  <a:srgbClr val="000000"/>
                </a:outerShdw>
              </a:effectLst>
              <a:ea typeface="MS PGothic" pitchFamily="34" charset="-128"/>
              <a:cs typeface="Calibri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7848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6FC2E2"/>
              </a:buClr>
            </a:pPr>
            <a:r>
              <a:rPr lang="en-CA" sz="2400" dirty="0" smtClean="0"/>
              <a:t>HCT is an appropriate option for selected patients with Myelofibrosis </a:t>
            </a:r>
          </a:p>
          <a:p>
            <a:pPr lvl="1" eaLnBrk="1" hangingPunct="1">
              <a:lnSpc>
                <a:spcPct val="90000"/>
              </a:lnSpc>
              <a:buClr>
                <a:srgbClr val="6FC2E2"/>
              </a:buClr>
            </a:pPr>
            <a:r>
              <a:rPr lang="en-CA" dirty="0" smtClean="0"/>
              <a:t>Int-2/high-risk disease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  <a:buClr>
                <a:srgbClr val="6FC2E2"/>
              </a:buClr>
            </a:pPr>
            <a:r>
              <a:rPr lang="en-CA" dirty="0" smtClean="0"/>
              <a:t>Int-1 with transfusion dependency or unfavorable cytogenetics or (High-risk mutational signature) </a:t>
            </a:r>
          </a:p>
          <a:p>
            <a:pPr eaLnBrk="1" hangingPunct="1">
              <a:spcBef>
                <a:spcPts val="1775"/>
              </a:spcBef>
              <a:spcAft>
                <a:spcPts val="1200"/>
              </a:spcAft>
              <a:buClr>
                <a:srgbClr val="6FC2E2"/>
              </a:buClr>
            </a:pPr>
            <a:r>
              <a:rPr lang="en-CA" sz="2400" dirty="0" smtClean="0"/>
              <a:t>The selection of patients should be individualized based on patient wishes and other patient-, disease-, and transplant-related factors </a:t>
            </a:r>
          </a:p>
          <a:p>
            <a:pPr eaLnBrk="1" hangingPunct="1">
              <a:spcBef>
                <a:spcPts val="1775"/>
              </a:spcBef>
              <a:buClr>
                <a:srgbClr val="6FC2E2"/>
              </a:buClr>
            </a:pPr>
            <a:r>
              <a:rPr lang="en-CA" sz="2400" dirty="0" smtClean="0"/>
              <a:t>When used in the setting of transplant, JAK # therapy should be continued near to start of conditioning therapy</a:t>
            </a:r>
          </a:p>
          <a:p>
            <a:pPr eaLnBrk="1" hangingPunct="1">
              <a:spcBef>
                <a:spcPts val="1775"/>
              </a:spcBef>
              <a:buClr>
                <a:srgbClr val="6FC2E2"/>
              </a:buClr>
            </a:pPr>
            <a:r>
              <a:rPr lang="en-CA" sz="2400" dirty="0" smtClean="0"/>
              <a:t>Continued enrolment in prospective studies is required to identify the optimal timing of HCT in MF patients.    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Title 3"/>
          <p:cNvSpPr>
            <a:spLocks noGrp="1"/>
          </p:cNvSpPr>
          <p:nvPr>
            <p:ph type="title"/>
          </p:nvPr>
        </p:nvSpPr>
        <p:spPr>
          <a:xfrm>
            <a:off x="457200" y="896938"/>
            <a:ext cx="8229600" cy="1143000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>
                <a:ea typeface="ＭＳ Ｐゴシック" charset="0"/>
                <a:cs typeface="Cambria"/>
              </a:rPr>
              <a:t>THANK YOU!!</a:t>
            </a:r>
            <a:br>
              <a:rPr lang="en-US" sz="4800" dirty="0">
                <a:ea typeface="ＭＳ Ｐゴシック" charset="0"/>
                <a:cs typeface="Cambria"/>
              </a:rPr>
            </a:br>
            <a:r>
              <a:rPr lang="en-US" dirty="0" smtClean="0">
                <a:ea typeface="ＭＳ Ｐゴシック" charset="0"/>
                <a:cs typeface="Cambria"/>
              </a:rPr>
              <a:t>Any </a:t>
            </a:r>
            <a:r>
              <a:rPr lang="en-US" dirty="0">
                <a:ea typeface="ＭＳ Ｐゴシック" charset="0"/>
                <a:cs typeface="Cambria"/>
              </a:rPr>
              <a:t>Questions?</a:t>
            </a:r>
            <a:r>
              <a:rPr lang="en-US" sz="3800" dirty="0">
                <a:ea typeface="ＭＳ Ｐゴシック" charset="0"/>
                <a:cs typeface="Cambria"/>
              </a:rPr>
              <a:t> </a:t>
            </a:r>
            <a:endParaRPr lang="en-US" sz="4100" dirty="0">
              <a:ea typeface="ＭＳ Ｐゴシック" charset="0"/>
              <a:cs typeface="Cambria"/>
            </a:endParaRPr>
          </a:p>
        </p:txBody>
      </p:sp>
      <p:pic>
        <p:nvPicPr>
          <p:cNvPr id="34818" name="Picture 4" descr="questio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7663" y="2438400"/>
            <a:ext cx="3368675" cy="378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Slide Number Placeholder 4"/>
          <p:cNvSpPr txBox="1">
            <a:spLocks noGrp="1"/>
          </p:cNvSpPr>
          <p:nvPr/>
        </p:nvSpPr>
        <p:spPr bwMode="auto">
          <a:xfrm>
            <a:off x="228600" y="6465888"/>
            <a:ext cx="4953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546E48C9-0089-4815-80F3-E898737540E0}" type="slidenum">
              <a:rPr lang="en-US" sz="900">
                <a:ea typeface="ＭＳ Ｐゴシック"/>
                <a:cs typeface="Arial" charset="0"/>
              </a:rPr>
              <a:pPr/>
              <a:t>18</a:t>
            </a:fld>
            <a:endParaRPr lang="en-US" sz="900">
              <a:ea typeface="ＭＳ Ｐゴシック"/>
              <a:cs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6FC2E2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9pPr>
          </a:lstStyle>
          <a:p>
            <a:r>
              <a:rPr lang="en-US" smtClean="0"/>
              <a:t>Disclosures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Wingdings" pitchFamily="2" charset="2"/>
              <a:buChar char="§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Arial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Arial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Arial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Arial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mtClean="0"/>
              <a:t>Vikas Gupta, MD, FRCP, FRCPath</a:t>
            </a:r>
          </a:p>
        </p:txBody>
      </p:sp>
      <p:graphicFrame>
        <p:nvGraphicFramePr>
          <p:cNvPr id="4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793983"/>
              </p:ext>
            </p:extLst>
          </p:nvPr>
        </p:nvGraphicFramePr>
        <p:xfrm>
          <a:off x="623888" y="2363788"/>
          <a:ext cx="7534275" cy="2664557"/>
        </p:xfrm>
        <a:graphic>
          <a:graphicData uri="http://schemas.openxmlformats.org/drawingml/2006/table">
            <a:tbl>
              <a:tblPr/>
              <a:tblGrid>
                <a:gridCol w="2707885"/>
                <a:gridCol w="4826390"/>
              </a:tblGrid>
              <a:tr h="5373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3427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Research support/P.I.</a:t>
                      </a:r>
                    </a:p>
                  </a:txBody>
                  <a:tcPr marL="91428" marR="91428" marT="45696" marB="4569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6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3427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Novartis, Incyte</a:t>
                      </a:r>
                    </a:p>
                  </a:txBody>
                  <a:tcPr marL="91428" marR="91428" marT="45696" marB="4569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6E5"/>
                    </a:solidFill>
                  </a:tcPr>
                </a:tc>
              </a:tr>
              <a:tr h="4978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3427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Employee</a:t>
                      </a:r>
                    </a:p>
                  </a:txBody>
                  <a:tcPr marL="91428" marR="91428" marT="45696" marB="4569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3427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1428" marR="91428" marT="45696" marB="4569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4893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3427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Consultant</a:t>
                      </a:r>
                    </a:p>
                  </a:txBody>
                  <a:tcPr marL="91428" marR="91428" marT="45696" marB="4569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6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3427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Novartis, </a:t>
                      </a:r>
                    </a:p>
                  </a:txBody>
                  <a:tcPr marL="91428" marR="91428" marT="45696" marB="4569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6E5"/>
                    </a:solidFill>
                  </a:tcPr>
                </a:tc>
              </a:tr>
              <a:tr h="5003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3427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Major Stockholder</a:t>
                      </a:r>
                    </a:p>
                  </a:txBody>
                  <a:tcPr marL="91428" marR="91428" marT="45696" marB="4569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3427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1428" marR="91428" marT="45696" marB="4569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3427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Scientific Advisory Board</a:t>
                      </a:r>
                    </a:p>
                  </a:txBody>
                  <a:tcPr marL="91428" marR="91428" marT="45696" marB="4569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4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3427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Incyte, Novartis</a:t>
                      </a:r>
                    </a:p>
                  </a:txBody>
                  <a:tcPr marL="91428" marR="91428" marT="45696" marB="4569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4F0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7" descr="uhn_whitegol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56400" y="5780088"/>
            <a:ext cx="213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7400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470" y="274638"/>
            <a:ext cx="8229600" cy="1143000"/>
          </a:xfrm>
        </p:spPr>
        <p:txBody>
          <a:bodyPr/>
          <a:lstStyle/>
          <a:p>
            <a:r>
              <a:rPr lang="en-CA" dirty="0" smtClean="0"/>
              <a:t>Who are the candidates for transplantation for </a:t>
            </a:r>
            <a:r>
              <a:rPr lang="en-CA" dirty="0" err="1"/>
              <a:t>M</a:t>
            </a:r>
            <a:r>
              <a:rPr lang="en-CA" dirty="0" err="1" smtClean="0"/>
              <a:t>yelofibrosis</a:t>
            </a:r>
            <a:r>
              <a:rPr lang="en-CA" dirty="0" smtClean="0"/>
              <a:t> in 2015?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Patients in the transplant age group</a:t>
            </a:r>
          </a:p>
          <a:p>
            <a:pPr lvl="1"/>
            <a:r>
              <a:rPr lang="en-CA" dirty="0"/>
              <a:t>U</a:t>
            </a:r>
            <a:r>
              <a:rPr lang="en-CA" dirty="0" smtClean="0"/>
              <a:t>sually </a:t>
            </a:r>
            <a:r>
              <a:rPr lang="en-CA" dirty="0"/>
              <a:t>&lt;70 </a:t>
            </a:r>
            <a:r>
              <a:rPr lang="en-CA" dirty="0" smtClean="0"/>
              <a:t>yrs. old, reasonable </a:t>
            </a:r>
            <a:r>
              <a:rPr lang="en-CA" dirty="0"/>
              <a:t>performance </a:t>
            </a:r>
            <a:r>
              <a:rPr lang="en-CA" dirty="0" smtClean="0"/>
              <a:t>status and no prohibitive co-morbidities</a:t>
            </a:r>
          </a:p>
          <a:p>
            <a:r>
              <a:rPr lang="en-CA" dirty="0" smtClean="0"/>
              <a:t>MF related features </a:t>
            </a:r>
          </a:p>
          <a:p>
            <a:pPr lvl="1"/>
            <a:r>
              <a:rPr lang="en-CA" dirty="0" smtClean="0"/>
              <a:t>DIPSS - Intermediate-2/ high-risk </a:t>
            </a:r>
          </a:p>
          <a:p>
            <a:pPr lvl="1"/>
            <a:r>
              <a:rPr lang="en-CA" i="1" dirty="0" smtClean="0">
                <a:solidFill>
                  <a:srgbClr val="FF0000"/>
                </a:solidFill>
              </a:rPr>
              <a:t>? DIPSS - Intermediate – 1 </a:t>
            </a:r>
            <a:endParaRPr lang="en-CA" i="1" dirty="0">
              <a:solidFill>
                <a:srgbClr val="FF0000"/>
              </a:solidFill>
            </a:endParaRPr>
          </a:p>
          <a:p>
            <a:pPr lvl="2"/>
            <a:r>
              <a:rPr lang="en-CA" dirty="0" smtClean="0"/>
              <a:t>High risk </a:t>
            </a:r>
            <a:r>
              <a:rPr lang="en-CA" dirty="0" err="1"/>
              <a:t>c</a:t>
            </a:r>
            <a:r>
              <a:rPr lang="en-CA" dirty="0" err="1" smtClean="0"/>
              <a:t>ytogenetics</a:t>
            </a:r>
            <a:endParaRPr lang="en-CA" dirty="0" smtClean="0"/>
          </a:p>
          <a:p>
            <a:pPr lvl="2"/>
            <a:r>
              <a:rPr lang="en-CA" dirty="0" smtClean="0"/>
              <a:t>Severely </a:t>
            </a:r>
            <a:r>
              <a:rPr lang="en-CA" dirty="0" err="1"/>
              <a:t>c</a:t>
            </a:r>
            <a:r>
              <a:rPr lang="en-CA" dirty="0" err="1" smtClean="0"/>
              <a:t>ytopenic</a:t>
            </a:r>
            <a:r>
              <a:rPr lang="en-CA" dirty="0" smtClean="0"/>
              <a:t> patients</a:t>
            </a:r>
          </a:p>
          <a:p>
            <a:pPr lvl="3"/>
            <a:r>
              <a:rPr lang="en-CA" dirty="0" smtClean="0"/>
              <a:t>Transfusion dependent (non-responders to conservative options)</a:t>
            </a:r>
          </a:p>
          <a:p>
            <a:pPr lvl="3"/>
            <a:r>
              <a:rPr lang="en-CA" dirty="0" smtClean="0"/>
              <a:t>Severe thrombocytopenia</a:t>
            </a:r>
          </a:p>
          <a:p>
            <a:pPr lvl="3"/>
            <a:r>
              <a:rPr lang="en-CA" dirty="0" smtClean="0"/>
              <a:t>?? High-risk mutations (ASLX1+ patients, ≥3 somatic mutations)</a:t>
            </a:r>
          </a:p>
          <a:p>
            <a:pPr lvl="4"/>
            <a:endParaRPr lang="en-CA" dirty="0" smtClean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9"/>
          <p:cNvSpPr>
            <a:spLocks noChangeArrowheads="1"/>
          </p:cNvSpPr>
          <p:nvPr/>
        </p:nvSpPr>
        <p:spPr bwMode="auto">
          <a:xfrm>
            <a:off x="0" y="1259836"/>
            <a:ext cx="9144000" cy="5611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0" y="174883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US" altLang="de-DE" sz="3200" b="1" dirty="0" smtClean="0">
                <a:solidFill>
                  <a:srgbClr val="6FC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Comparison of HCT vs non–transplant </a:t>
            </a:r>
          </a:p>
          <a:p>
            <a:pPr algn="ctr">
              <a:defRPr/>
            </a:pPr>
            <a:r>
              <a:rPr lang="en-US" altLang="de-DE" sz="3200" b="1" dirty="0" smtClean="0">
                <a:solidFill>
                  <a:srgbClr val="6FC2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according to DIPSS in pts. &lt;65 years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1217613"/>
            <a:ext cx="9144000" cy="762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2A2AAA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de-DE" altLang="de-DE" sz="2000"/>
          </a:p>
        </p:txBody>
      </p:sp>
      <p:pic>
        <p:nvPicPr>
          <p:cNvPr id="5" name="Grafik 3" descr="Figure1-2014-10-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9"/>
          <a:stretch>
            <a:fillRect/>
          </a:stretch>
        </p:blipFill>
        <p:spPr bwMode="auto">
          <a:xfrm>
            <a:off x="806450" y="1313018"/>
            <a:ext cx="7629525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2865438" y="2962275"/>
            <a:ext cx="1189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/>
              <a:t>p= 0.002</a:t>
            </a:r>
          </a:p>
        </p:txBody>
      </p:sp>
      <p:sp>
        <p:nvSpPr>
          <p:cNvPr id="7" name="Textfeld 2"/>
          <p:cNvSpPr txBox="1">
            <a:spLocks noChangeArrowheads="1"/>
          </p:cNvSpPr>
          <p:nvPr/>
        </p:nvSpPr>
        <p:spPr bwMode="auto">
          <a:xfrm>
            <a:off x="5705475" y="2984500"/>
            <a:ext cx="901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/>
              <a:t>p= 0.2</a:t>
            </a:r>
          </a:p>
        </p:txBody>
      </p:sp>
      <p:sp>
        <p:nvSpPr>
          <p:cNvPr id="8" name="Textfeld 3"/>
          <p:cNvSpPr txBox="1">
            <a:spLocks noChangeArrowheads="1"/>
          </p:cNvSpPr>
          <p:nvPr/>
        </p:nvSpPr>
        <p:spPr bwMode="auto">
          <a:xfrm>
            <a:off x="3357563" y="4981575"/>
            <a:ext cx="1187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/>
              <a:t>p= 0.005</a:t>
            </a:r>
          </a:p>
        </p:txBody>
      </p:sp>
      <p:sp>
        <p:nvSpPr>
          <p:cNvPr id="9" name="Textfeld 4"/>
          <p:cNvSpPr txBox="1">
            <a:spLocks noChangeArrowheads="1"/>
          </p:cNvSpPr>
          <p:nvPr/>
        </p:nvSpPr>
        <p:spPr bwMode="auto">
          <a:xfrm>
            <a:off x="6510338" y="5030788"/>
            <a:ext cx="1260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/>
              <a:t>p=0.0005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30241" y="6643978"/>
            <a:ext cx="14093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 smtClean="0">
                <a:latin typeface="Arial Narrow" panose="020B0606020202030204" pitchFamily="34" charset="0"/>
              </a:rPr>
              <a:t>Kroger et al. Blood 2015 </a:t>
            </a:r>
            <a:endParaRPr lang="en-US" sz="1000" b="1" dirty="0">
              <a:latin typeface="Arial Narrow" panose="020B0606020202030204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07950" y="6632622"/>
            <a:ext cx="5043599" cy="32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000" b="1" dirty="0" smtClean="0">
                <a:latin typeface="Arial Narrow" panose="020B0606020202030204" pitchFamily="34" charset="0"/>
                <a:ea typeface="ＭＳ Ｐゴシック"/>
                <a:cs typeface="Arial" charset="0"/>
              </a:rPr>
              <a:t>HCT</a:t>
            </a:r>
            <a:r>
              <a:rPr lang="en-US" sz="1000" b="1" dirty="0">
                <a:latin typeface="Arial Narrow" panose="020B0606020202030204" pitchFamily="34" charset="0"/>
                <a:ea typeface="ＭＳ Ｐゴシック"/>
                <a:cs typeface="Arial" charset="0"/>
              </a:rPr>
              <a:t>, hematopoietic cell transplantation; </a:t>
            </a:r>
            <a:r>
              <a:rPr lang="en-US" sz="1000" b="1" dirty="0" smtClean="0">
                <a:latin typeface="Arial Narrow" panose="020B0606020202030204" pitchFamily="34" charset="0"/>
                <a:ea typeface="ＭＳ Ｐゴシック"/>
                <a:cs typeface="Arial" charset="0"/>
              </a:rPr>
              <a:t>DIPSS, dynamic international prognostic scoring system </a:t>
            </a:r>
            <a:endParaRPr lang="en-US" sz="1000" b="1" dirty="0">
              <a:latin typeface="Arial Narrow" panose="020B0606020202030204" pitchFamily="34" charset="0"/>
              <a:ea typeface="ＭＳ Ｐゴシック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10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Case Study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en-CA" altLang="en-US" dirty="0" smtClean="0"/>
              <a:t>61 yrs. F</a:t>
            </a:r>
            <a:endParaRPr lang="en-CA" altLang="en-US" dirty="0"/>
          </a:p>
          <a:p>
            <a:pPr marL="0" indent="0">
              <a:lnSpc>
                <a:spcPct val="70000"/>
              </a:lnSpc>
              <a:buNone/>
            </a:pPr>
            <a:endParaRPr lang="en-CA" altLang="en-US" dirty="0"/>
          </a:p>
          <a:p>
            <a:pPr lvl="1">
              <a:lnSpc>
                <a:spcPct val="80000"/>
              </a:lnSpc>
            </a:pPr>
            <a:r>
              <a:rPr lang="en-CA" altLang="en-US" dirty="0" smtClean="0"/>
              <a:t>Symptoms of fatigue, frequent night sweats, and weight loss</a:t>
            </a:r>
          </a:p>
          <a:p>
            <a:pPr lvl="1">
              <a:lnSpc>
                <a:spcPct val="80000"/>
              </a:lnSpc>
            </a:pPr>
            <a:endParaRPr lang="en-CA" altLang="en-US" dirty="0"/>
          </a:p>
          <a:p>
            <a:pPr lvl="1">
              <a:lnSpc>
                <a:spcPct val="80000"/>
              </a:lnSpc>
            </a:pPr>
            <a:r>
              <a:rPr lang="en-CA" altLang="en-US" dirty="0" smtClean="0"/>
              <a:t>Examination – palpable spleen length 18 </a:t>
            </a:r>
            <a:r>
              <a:rPr lang="en-CA" altLang="en-US" dirty="0" err="1" smtClean="0"/>
              <a:t>cms</a:t>
            </a:r>
            <a:r>
              <a:rPr lang="en-CA" altLang="en-US" dirty="0" smtClean="0"/>
              <a:t>.  </a:t>
            </a:r>
            <a:endParaRPr lang="en-CA" altLang="en-US" dirty="0"/>
          </a:p>
          <a:p>
            <a:pPr lvl="1">
              <a:lnSpc>
                <a:spcPct val="80000"/>
              </a:lnSpc>
            </a:pPr>
            <a:endParaRPr lang="en-CA" altLang="en-US" dirty="0"/>
          </a:p>
          <a:p>
            <a:pPr lvl="1">
              <a:lnSpc>
                <a:spcPct val="80000"/>
              </a:lnSpc>
            </a:pPr>
            <a:r>
              <a:rPr lang="en-CA" altLang="en-US" dirty="0" err="1"/>
              <a:t>Hb</a:t>
            </a:r>
            <a:r>
              <a:rPr lang="en-CA" altLang="en-US" dirty="0"/>
              <a:t> </a:t>
            </a:r>
            <a:r>
              <a:rPr lang="en-CA" altLang="en-US" dirty="0" smtClean="0"/>
              <a:t>92 </a:t>
            </a:r>
            <a:r>
              <a:rPr lang="en-CA" altLang="en-US" dirty="0"/>
              <a:t>g/L, </a:t>
            </a:r>
            <a:r>
              <a:rPr lang="en-CA" altLang="en-US" dirty="0" smtClean="0"/>
              <a:t>WBC </a:t>
            </a:r>
            <a:r>
              <a:rPr lang="en-CA" altLang="en-US" dirty="0"/>
              <a:t>29.6 x 10</a:t>
            </a:r>
            <a:r>
              <a:rPr lang="en-CA" altLang="en-US" baseline="30000" dirty="0"/>
              <a:t>9</a:t>
            </a:r>
            <a:r>
              <a:rPr lang="en-CA" altLang="en-US" dirty="0"/>
              <a:t>/L, ANC 26.1 x 10</a:t>
            </a:r>
            <a:r>
              <a:rPr lang="en-CA" altLang="en-US" baseline="30000" dirty="0"/>
              <a:t>9</a:t>
            </a:r>
            <a:r>
              <a:rPr lang="en-CA" altLang="en-US" dirty="0"/>
              <a:t>/L, platelets 287 x </a:t>
            </a:r>
            <a:r>
              <a:rPr lang="en-CA" altLang="en-US" dirty="0" smtClean="0"/>
              <a:t>10</a:t>
            </a:r>
            <a:r>
              <a:rPr lang="en-CA" altLang="en-US" baseline="30000" dirty="0" smtClean="0"/>
              <a:t>9</a:t>
            </a:r>
            <a:r>
              <a:rPr lang="en-CA" altLang="en-US" dirty="0" smtClean="0"/>
              <a:t>/L, PB blasts 1.5%</a:t>
            </a:r>
            <a:endParaRPr lang="en-CA" altLang="en-US" dirty="0"/>
          </a:p>
          <a:p>
            <a:pPr marL="457200" lvl="1" indent="0">
              <a:lnSpc>
                <a:spcPct val="80000"/>
              </a:lnSpc>
              <a:buNone/>
            </a:pPr>
            <a:endParaRPr lang="en-CA" altLang="en-US" dirty="0"/>
          </a:p>
          <a:p>
            <a:pPr lvl="1">
              <a:lnSpc>
                <a:spcPct val="80000"/>
              </a:lnSpc>
            </a:pPr>
            <a:r>
              <a:rPr lang="en-CA" altLang="en-US" dirty="0"/>
              <a:t>Diagnosed with JAK2V617F </a:t>
            </a:r>
            <a:r>
              <a:rPr lang="en-CA" altLang="en-US" dirty="0" smtClean="0"/>
              <a:t>positive PMF</a:t>
            </a:r>
          </a:p>
          <a:p>
            <a:pPr lvl="1">
              <a:lnSpc>
                <a:spcPct val="80000"/>
              </a:lnSpc>
            </a:pPr>
            <a:endParaRPr lang="en-CA" altLang="en-US" dirty="0"/>
          </a:p>
          <a:p>
            <a:pPr lvl="1">
              <a:lnSpc>
                <a:spcPct val="80000"/>
              </a:lnSpc>
            </a:pPr>
            <a:r>
              <a:rPr lang="en-CA" altLang="en-US" dirty="0" smtClean="0"/>
              <a:t>Cytogenetics – 46, XX, no clonal abnormalities</a:t>
            </a:r>
          </a:p>
          <a:p>
            <a:pPr lvl="1">
              <a:lnSpc>
                <a:spcPct val="80000"/>
              </a:lnSpc>
            </a:pPr>
            <a:endParaRPr lang="en-CA" altLang="en-US" dirty="0"/>
          </a:p>
          <a:p>
            <a:pPr lvl="1">
              <a:lnSpc>
                <a:spcPct val="80000"/>
              </a:lnSpc>
            </a:pPr>
            <a:endParaRPr lang="en-CA" altLang="en-US" dirty="0"/>
          </a:p>
          <a:p>
            <a:pPr marL="457200" lvl="1" indent="0">
              <a:lnSpc>
                <a:spcPct val="80000"/>
              </a:lnSpc>
              <a:buNone/>
            </a:pP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99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6FC2E2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9pPr>
          </a:lstStyle>
          <a:p>
            <a:r>
              <a:rPr lang="en-CA" smtClean="0"/>
              <a:t>Case Study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Wingdings" pitchFamily="2" charset="2"/>
              <a:buChar char="§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Arial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Arial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Arial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Arial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altLang="en-US" dirty="0" smtClean="0"/>
              <a:t>DIPSS risk score 5 (High-risk)</a:t>
            </a:r>
          </a:p>
          <a:p>
            <a:r>
              <a:rPr lang="en-CA" altLang="en-US" dirty="0" smtClean="0"/>
              <a:t>No available siblings</a:t>
            </a:r>
          </a:p>
          <a:p>
            <a:r>
              <a:rPr lang="en-CA" altLang="en-US" dirty="0" smtClean="0"/>
              <a:t>Started on Ruxolitinib 20 mg BID</a:t>
            </a:r>
          </a:p>
          <a:p>
            <a:r>
              <a:rPr lang="en-CA" altLang="en-US" dirty="0" smtClean="0"/>
              <a:t>2 months later</a:t>
            </a:r>
          </a:p>
          <a:p>
            <a:pPr lvl="1"/>
            <a:r>
              <a:rPr lang="en-CA" altLang="en-US" dirty="0" smtClean="0"/>
              <a:t>Significant improvement in symptoms </a:t>
            </a:r>
          </a:p>
          <a:p>
            <a:pPr lvl="1"/>
            <a:r>
              <a:rPr lang="en-CA" altLang="en-US" dirty="0" smtClean="0"/>
              <a:t>Spleen palpable by 10 </a:t>
            </a:r>
            <a:r>
              <a:rPr lang="en-CA" altLang="en-US" dirty="0" err="1" smtClean="0"/>
              <a:t>cms</a:t>
            </a:r>
            <a:r>
              <a:rPr lang="en-CA" altLang="en-US" dirty="0"/>
              <a:t> </a:t>
            </a:r>
            <a:r>
              <a:rPr lang="en-CA" altLang="en-US" dirty="0" smtClean="0"/>
              <a:t>(previously 18 </a:t>
            </a:r>
            <a:r>
              <a:rPr lang="en-CA" altLang="en-US" dirty="0" err="1" smtClean="0"/>
              <a:t>cms</a:t>
            </a:r>
            <a:r>
              <a:rPr lang="en-CA" altLang="en-US" dirty="0" smtClean="0"/>
              <a:t>)</a:t>
            </a:r>
          </a:p>
          <a:p>
            <a:pPr lvl="1"/>
            <a:r>
              <a:rPr lang="en-CA" altLang="en-US" dirty="0" smtClean="0"/>
              <a:t>Good performance status, and QOL </a:t>
            </a:r>
          </a:p>
          <a:p>
            <a:pPr lvl="1"/>
            <a:r>
              <a:rPr lang="en-CA" altLang="en-US" dirty="0" smtClean="0"/>
              <a:t>CBC – </a:t>
            </a:r>
            <a:r>
              <a:rPr lang="en-CA" altLang="en-US" dirty="0" err="1" smtClean="0"/>
              <a:t>Hb</a:t>
            </a:r>
            <a:r>
              <a:rPr lang="en-CA" altLang="en-US" dirty="0" smtClean="0"/>
              <a:t> 83 g/L; WBC 16.0 x 10</a:t>
            </a:r>
            <a:r>
              <a:rPr lang="en-CA" altLang="en-US" baseline="30000" dirty="0" smtClean="0"/>
              <a:t>9</a:t>
            </a:r>
            <a:r>
              <a:rPr lang="en-CA" altLang="en-US" dirty="0" smtClean="0"/>
              <a:t>/L; platelets 112 x 10</a:t>
            </a:r>
            <a:r>
              <a:rPr lang="en-CA" altLang="en-US" baseline="30000" dirty="0" smtClean="0"/>
              <a:t>9</a:t>
            </a:r>
            <a:r>
              <a:rPr lang="en-CA" altLang="en-US" dirty="0" smtClean="0"/>
              <a:t>/L, blasts 2%</a:t>
            </a:r>
          </a:p>
          <a:p>
            <a:pPr lvl="1"/>
            <a:r>
              <a:rPr lang="en-CA" altLang="en-US" dirty="0" smtClean="0"/>
              <a:t>Donor search – 10/10 Matched URD</a:t>
            </a:r>
          </a:p>
          <a:p>
            <a:endParaRPr lang="en-US" dirty="0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07950" y="6632622"/>
            <a:ext cx="5043599" cy="32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0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URD, unrelated donor</a:t>
            </a:r>
            <a:endParaRPr lang="en-US" sz="1000" b="1" dirty="0">
              <a:solidFill>
                <a:schemeClr val="bg1"/>
              </a:solidFill>
              <a:latin typeface="Arial Narrow" panose="020B0606020202030204" pitchFamily="34" charset="0"/>
              <a:ea typeface="ＭＳ Ｐゴシック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62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6FC2E2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6FC2E2"/>
                </a:solidFill>
                <a:latin typeface="Calibri" pitchFamily="34" charset="0"/>
              </a:defRPr>
            </a:lvl9pPr>
          </a:lstStyle>
          <a:p>
            <a:r>
              <a:rPr lang="en-CA" smtClean="0"/>
              <a:t>What would be your treatment preference in this patient? 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417638"/>
            <a:ext cx="8229600" cy="483685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Wingdings" pitchFamily="2" charset="2"/>
              <a:buChar char="§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Arial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Arial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Arial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FF"/>
              </a:buClr>
              <a:buFont typeface="Arial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endParaRPr lang="en-CA" dirty="0" smtClean="0"/>
          </a:p>
          <a:p>
            <a:pPr marL="514350" indent="-514350">
              <a:spcAft>
                <a:spcPts val="2400"/>
              </a:spcAft>
              <a:buClr>
                <a:srgbClr val="6FC2E2"/>
              </a:buClr>
              <a:buFont typeface="+mj-lt"/>
              <a:buAutoNum type="alphaUcPeriod"/>
            </a:pPr>
            <a:r>
              <a:rPr lang="en-CA" dirty="0" smtClean="0"/>
              <a:t>Proceed with URD transplantation at the peak of response to therapy </a:t>
            </a:r>
          </a:p>
          <a:p>
            <a:pPr marL="514350" indent="-514350">
              <a:spcAft>
                <a:spcPts val="2400"/>
              </a:spcAft>
              <a:buClr>
                <a:srgbClr val="6FC2E2"/>
              </a:buClr>
              <a:buFont typeface="+mj-lt"/>
              <a:buAutoNum type="alphaUcPeriod"/>
            </a:pPr>
            <a:r>
              <a:rPr lang="en-CA" dirty="0" smtClean="0"/>
              <a:t>Delay the transplant for now, reconsider if patient looses response to JAK # therapy or becomes intolerant </a:t>
            </a:r>
          </a:p>
          <a:p>
            <a:pPr marL="514350" indent="-514350">
              <a:spcAft>
                <a:spcPts val="2400"/>
              </a:spcAft>
              <a:buClr>
                <a:srgbClr val="6FC2E2"/>
              </a:buClr>
              <a:buFont typeface="+mj-lt"/>
              <a:buAutoNum type="alphaUcPeriod"/>
            </a:pPr>
            <a:r>
              <a:rPr lang="en-CA" dirty="0" smtClean="0"/>
              <a:t>Allotransplant is “attempted </a:t>
            </a:r>
            <a:r>
              <a:rPr lang="en-CA" u="sng" dirty="0" smtClean="0"/>
              <a:t>SUICIDE”</a:t>
            </a:r>
            <a:r>
              <a:rPr lang="en-CA" dirty="0" smtClean="0"/>
              <a:t>!! NEVER</a:t>
            </a:r>
          </a:p>
          <a:p>
            <a:pPr marL="514350" indent="-514350">
              <a:spcAft>
                <a:spcPts val="2400"/>
              </a:spcAft>
              <a:buClr>
                <a:srgbClr val="6FC2E2"/>
              </a:buClr>
              <a:buFont typeface="+mj-lt"/>
              <a:buAutoNum type="alphaUcPeriod"/>
            </a:pPr>
            <a:r>
              <a:rPr lang="en-CA" dirty="0" smtClean="0"/>
              <a:t>Not sure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26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6"/>
          <p:cNvSpPr txBox="1">
            <a:spLocks noChangeArrowheads="1"/>
          </p:cNvSpPr>
          <p:nvPr/>
        </p:nvSpPr>
        <p:spPr bwMode="auto">
          <a:xfrm>
            <a:off x="49213" y="4478338"/>
            <a:ext cx="27654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ED2624"/>
                </a:solidFill>
                <a:ea typeface="ＭＳ Ｐゴシック"/>
                <a:cs typeface="Arial" charset="0"/>
              </a:rPr>
              <a:t>          </a:t>
            </a:r>
            <a:r>
              <a:rPr lang="en-US" sz="1400" b="1">
                <a:solidFill>
                  <a:srgbClr val="ED2624"/>
                </a:solidFill>
                <a:ea typeface="ＭＳ Ｐゴシック"/>
                <a:cs typeface="Arial" charset="0"/>
              </a:rPr>
              <a:t>Risks</a:t>
            </a:r>
          </a:p>
          <a:p>
            <a:pPr marL="685800" lvl="1" indent="-228600">
              <a:buFont typeface="Arial" charset="0"/>
              <a:buChar char="•"/>
            </a:pPr>
            <a:r>
              <a:rPr lang="en-US" sz="1200">
                <a:solidFill>
                  <a:srgbClr val="FFFFFF"/>
                </a:solidFill>
                <a:ea typeface="ＭＳ Ｐゴシック"/>
                <a:cs typeface="Arial" charset="0"/>
              </a:rPr>
              <a:t>Risk of early mortality</a:t>
            </a:r>
          </a:p>
          <a:p>
            <a:pPr marL="685800" lvl="1" indent="-228600">
              <a:buFont typeface="Arial" charset="0"/>
              <a:buChar char="•"/>
            </a:pPr>
            <a:r>
              <a:rPr lang="en-US" sz="1200">
                <a:solidFill>
                  <a:srgbClr val="FFFFFF"/>
                </a:solidFill>
                <a:ea typeface="ＭＳ Ｐゴシック"/>
                <a:cs typeface="Arial" charset="0"/>
              </a:rPr>
              <a:t>   QOL</a:t>
            </a:r>
          </a:p>
          <a:p>
            <a:pPr marL="914400" lvl="3" indent="-228600">
              <a:buFont typeface="Courier New" pitchFamily="49" charset="0"/>
              <a:buChar char="o"/>
            </a:pPr>
            <a:r>
              <a:rPr lang="en-US" sz="1100">
                <a:solidFill>
                  <a:srgbClr val="FFFFFF"/>
                </a:solidFill>
                <a:ea typeface="ＭＳ Ｐゴシック"/>
                <a:cs typeface="Arial" charset="0"/>
              </a:rPr>
              <a:t>GvHD</a:t>
            </a:r>
          </a:p>
          <a:p>
            <a:pPr marL="914400" lvl="3" indent="-228600">
              <a:buFont typeface="Courier New" pitchFamily="49" charset="0"/>
              <a:buChar char="o"/>
            </a:pPr>
            <a:r>
              <a:rPr lang="en-US" sz="1100">
                <a:solidFill>
                  <a:srgbClr val="FFFFFF"/>
                </a:solidFill>
                <a:ea typeface="ＭＳ Ｐゴシック"/>
                <a:cs typeface="Arial" charset="0"/>
              </a:rPr>
              <a:t>Recurrent infections</a:t>
            </a:r>
          </a:p>
        </p:txBody>
      </p:sp>
      <p:sp>
        <p:nvSpPr>
          <p:cNvPr id="3" name="TextBox 20"/>
          <p:cNvSpPr txBox="1">
            <a:spLocks noChangeArrowheads="1"/>
          </p:cNvSpPr>
          <p:nvPr/>
        </p:nvSpPr>
        <p:spPr bwMode="auto">
          <a:xfrm>
            <a:off x="2892425" y="1627188"/>
            <a:ext cx="4127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>
                <a:solidFill>
                  <a:srgbClr val="FFFFFF"/>
                </a:solidFill>
                <a:ea typeface="ＭＳ Ｐゴシック"/>
                <a:cs typeface="Arial" charset="0"/>
              </a:rPr>
              <a:t>NO</a:t>
            </a:r>
          </a:p>
        </p:txBody>
      </p:sp>
      <p:sp>
        <p:nvSpPr>
          <p:cNvPr id="4" name="TextBox 56"/>
          <p:cNvSpPr txBox="1">
            <a:spLocks noChangeArrowheads="1"/>
          </p:cNvSpPr>
          <p:nvPr/>
        </p:nvSpPr>
        <p:spPr bwMode="auto">
          <a:xfrm>
            <a:off x="2886075" y="1987550"/>
            <a:ext cx="41116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>
                <a:solidFill>
                  <a:srgbClr val="FFFFFF"/>
                </a:solidFill>
                <a:ea typeface="ＭＳ Ｐゴシック"/>
                <a:cs typeface="Arial" charset="0"/>
              </a:rPr>
              <a:t>NO</a:t>
            </a:r>
          </a:p>
        </p:txBody>
      </p:sp>
      <p:sp>
        <p:nvSpPr>
          <p:cNvPr id="5" name="TextBox 57"/>
          <p:cNvSpPr txBox="1">
            <a:spLocks noChangeArrowheads="1"/>
          </p:cNvSpPr>
          <p:nvPr/>
        </p:nvSpPr>
        <p:spPr bwMode="auto">
          <a:xfrm>
            <a:off x="2895600" y="2398713"/>
            <a:ext cx="411163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>
                <a:solidFill>
                  <a:srgbClr val="FFFFFF"/>
                </a:solidFill>
                <a:ea typeface="ＭＳ Ｐゴシック"/>
                <a:cs typeface="Arial" charset="0"/>
              </a:rPr>
              <a:t>NO</a:t>
            </a:r>
          </a:p>
        </p:txBody>
      </p:sp>
      <p:sp>
        <p:nvSpPr>
          <p:cNvPr id="6" name="TextBox 58"/>
          <p:cNvSpPr txBox="1">
            <a:spLocks noChangeArrowheads="1"/>
          </p:cNvSpPr>
          <p:nvPr/>
        </p:nvSpPr>
        <p:spPr bwMode="auto">
          <a:xfrm>
            <a:off x="2895600" y="3479800"/>
            <a:ext cx="4111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>
                <a:solidFill>
                  <a:srgbClr val="FFFFFF"/>
                </a:solidFill>
                <a:ea typeface="ＭＳ Ｐゴシック"/>
                <a:cs typeface="Arial" charset="0"/>
              </a:rPr>
              <a:t>NO</a:t>
            </a:r>
          </a:p>
        </p:txBody>
      </p:sp>
      <p:sp>
        <p:nvSpPr>
          <p:cNvPr id="7" name="TextBox 59"/>
          <p:cNvSpPr txBox="1">
            <a:spLocks noChangeArrowheads="1"/>
          </p:cNvSpPr>
          <p:nvPr/>
        </p:nvSpPr>
        <p:spPr bwMode="auto">
          <a:xfrm>
            <a:off x="2846388" y="4271963"/>
            <a:ext cx="56356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>
                <a:solidFill>
                  <a:srgbClr val="FFFFFF"/>
                </a:solidFill>
                <a:ea typeface="ＭＳ Ｐゴシック"/>
                <a:cs typeface="Arial" charset="0"/>
              </a:rPr>
              <a:t>YES</a:t>
            </a:r>
          </a:p>
        </p:txBody>
      </p:sp>
      <p:sp>
        <p:nvSpPr>
          <p:cNvPr id="8" name="TextBox 60"/>
          <p:cNvSpPr txBox="1">
            <a:spLocks noChangeArrowheads="1"/>
          </p:cNvSpPr>
          <p:nvPr/>
        </p:nvSpPr>
        <p:spPr bwMode="auto">
          <a:xfrm>
            <a:off x="2827338" y="5508625"/>
            <a:ext cx="56356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>
                <a:solidFill>
                  <a:srgbClr val="FFFFFF"/>
                </a:solidFill>
                <a:ea typeface="ＭＳ Ｐゴシック"/>
                <a:cs typeface="Arial" charset="0"/>
              </a:rPr>
              <a:t>YES</a:t>
            </a:r>
          </a:p>
        </p:txBody>
      </p:sp>
      <p:sp>
        <p:nvSpPr>
          <p:cNvPr id="9" name="TextBox 71"/>
          <p:cNvSpPr txBox="1">
            <a:spLocks noChangeArrowheads="1"/>
          </p:cNvSpPr>
          <p:nvPr/>
        </p:nvSpPr>
        <p:spPr bwMode="auto">
          <a:xfrm>
            <a:off x="5865813" y="4279900"/>
            <a:ext cx="4127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>
                <a:solidFill>
                  <a:srgbClr val="FFFFFF"/>
                </a:solidFill>
                <a:ea typeface="ＭＳ Ｐゴシック"/>
                <a:cs typeface="Arial" charset="0"/>
              </a:rPr>
              <a:t>NO</a:t>
            </a:r>
          </a:p>
        </p:txBody>
      </p:sp>
      <p:sp>
        <p:nvSpPr>
          <p:cNvPr id="10" name="TextBox 72"/>
          <p:cNvSpPr txBox="1">
            <a:spLocks noChangeArrowheads="1"/>
          </p:cNvSpPr>
          <p:nvPr/>
        </p:nvSpPr>
        <p:spPr bwMode="auto">
          <a:xfrm>
            <a:off x="5862638" y="5508625"/>
            <a:ext cx="4111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>
                <a:solidFill>
                  <a:srgbClr val="FFFFFF"/>
                </a:solidFill>
                <a:ea typeface="ＭＳ Ｐゴシック"/>
                <a:cs typeface="Arial" charset="0"/>
              </a:rPr>
              <a:t>NO</a:t>
            </a:r>
          </a:p>
        </p:txBody>
      </p:sp>
      <p:sp>
        <p:nvSpPr>
          <p:cNvPr id="11" name="TextBox 73"/>
          <p:cNvSpPr txBox="1">
            <a:spLocks noChangeArrowheads="1"/>
          </p:cNvSpPr>
          <p:nvPr/>
        </p:nvSpPr>
        <p:spPr bwMode="auto">
          <a:xfrm>
            <a:off x="5830888" y="1666875"/>
            <a:ext cx="5635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>
                <a:solidFill>
                  <a:srgbClr val="FFFFFF"/>
                </a:solidFill>
                <a:ea typeface="ＭＳ Ｐゴシック"/>
                <a:cs typeface="Arial" charset="0"/>
              </a:rPr>
              <a:t>YES</a:t>
            </a:r>
          </a:p>
        </p:txBody>
      </p:sp>
      <p:sp>
        <p:nvSpPr>
          <p:cNvPr id="12" name="TextBox 74"/>
          <p:cNvSpPr txBox="1">
            <a:spLocks noChangeArrowheads="1"/>
          </p:cNvSpPr>
          <p:nvPr/>
        </p:nvSpPr>
        <p:spPr bwMode="auto">
          <a:xfrm>
            <a:off x="5829300" y="2028825"/>
            <a:ext cx="56356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>
                <a:solidFill>
                  <a:srgbClr val="FFFFFF"/>
                </a:solidFill>
                <a:ea typeface="ＭＳ Ｐゴシック"/>
                <a:cs typeface="Arial" charset="0"/>
              </a:rPr>
              <a:t>YES</a:t>
            </a:r>
          </a:p>
        </p:txBody>
      </p:sp>
      <p:sp>
        <p:nvSpPr>
          <p:cNvPr id="13" name="TextBox 75"/>
          <p:cNvSpPr txBox="1">
            <a:spLocks noChangeArrowheads="1"/>
          </p:cNvSpPr>
          <p:nvPr/>
        </p:nvSpPr>
        <p:spPr bwMode="auto">
          <a:xfrm>
            <a:off x="5829300" y="2417763"/>
            <a:ext cx="563563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>
                <a:solidFill>
                  <a:srgbClr val="FFFFFF"/>
                </a:solidFill>
                <a:ea typeface="ＭＳ Ｐゴシック"/>
                <a:cs typeface="Arial" charset="0"/>
              </a:rPr>
              <a:t>YES</a:t>
            </a:r>
          </a:p>
        </p:txBody>
      </p:sp>
      <p:sp>
        <p:nvSpPr>
          <p:cNvPr id="14" name="TextBox 76"/>
          <p:cNvSpPr txBox="1">
            <a:spLocks noChangeArrowheads="1"/>
          </p:cNvSpPr>
          <p:nvPr/>
        </p:nvSpPr>
        <p:spPr bwMode="auto">
          <a:xfrm>
            <a:off x="5819775" y="3506788"/>
            <a:ext cx="5619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>
                <a:solidFill>
                  <a:srgbClr val="FFFFFF"/>
                </a:solidFill>
                <a:ea typeface="ＭＳ Ｐゴシック"/>
                <a:cs typeface="Arial" charset="0"/>
              </a:rPr>
              <a:t>YES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492250" y="4081463"/>
            <a:ext cx="0" cy="41592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492250" y="3074988"/>
            <a:ext cx="0" cy="41433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618413" y="4079875"/>
            <a:ext cx="0" cy="41592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7618413" y="3073400"/>
            <a:ext cx="0" cy="41433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9" name="Group 29"/>
          <p:cNvGrpSpPr>
            <a:grpSpLocks/>
          </p:cNvGrpSpPr>
          <p:nvPr/>
        </p:nvGrpSpPr>
        <p:grpSpPr bwMode="auto">
          <a:xfrm>
            <a:off x="223838" y="4505325"/>
            <a:ext cx="287337" cy="285750"/>
            <a:chOff x="621228" y="5389680"/>
            <a:chExt cx="286725" cy="286725"/>
          </a:xfrm>
        </p:grpSpPr>
        <p:sp>
          <p:nvSpPr>
            <p:cNvPr id="20" name="Oval 19"/>
            <p:cNvSpPr/>
            <p:nvPr/>
          </p:nvSpPr>
          <p:spPr>
            <a:xfrm>
              <a:off x="621228" y="5389680"/>
              <a:ext cx="286725" cy="286725"/>
            </a:xfrm>
            <a:prstGeom prst="ellipse">
              <a:avLst/>
            </a:prstGeom>
            <a:solidFill>
              <a:srgbClr val="ED26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689345" y="5533043"/>
              <a:ext cx="129898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544513" y="2278063"/>
            <a:ext cx="2079625" cy="76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Benefits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Curative Potential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223838" y="2314575"/>
            <a:ext cx="287337" cy="287338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876300" y="4933950"/>
            <a:ext cx="0" cy="150813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777038" y="3352800"/>
            <a:ext cx="1741487" cy="830263"/>
          </a:xfrm>
          <a:prstGeom prst="rect">
            <a:avLst/>
          </a:prstGeom>
          <a:solidFill>
            <a:srgbClr val="D4DBE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JAK inhibitor therapy/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clinical trial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0713" y="3495675"/>
            <a:ext cx="1743075" cy="584200"/>
          </a:xfrm>
          <a:prstGeom prst="rect">
            <a:avLst/>
          </a:prstGeom>
          <a:solidFill>
            <a:srgbClr val="D4DBE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HCT</a:t>
            </a:r>
          </a:p>
        </p:txBody>
      </p:sp>
      <p:grpSp>
        <p:nvGrpSpPr>
          <p:cNvPr id="27" name="Group 4"/>
          <p:cNvGrpSpPr>
            <a:grpSpLocks/>
          </p:cNvGrpSpPr>
          <p:nvPr/>
        </p:nvGrpSpPr>
        <p:grpSpPr bwMode="auto">
          <a:xfrm>
            <a:off x="3295650" y="1362075"/>
            <a:ext cx="2552700" cy="1490663"/>
            <a:chOff x="3295155" y="990496"/>
            <a:chExt cx="2553691" cy="1490404"/>
          </a:xfrm>
        </p:grpSpPr>
        <p:sp>
          <p:nvSpPr>
            <p:cNvPr id="28" name="TextBox 27"/>
            <p:cNvSpPr txBox="1"/>
            <p:nvPr/>
          </p:nvSpPr>
          <p:spPr>
            <a:xfrm>
              <a:off x="3295155" y="1280959"/>
              <a:ext cx="2553691" cy="11999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  <a:effectLst/>
          </p:spPr>
          <p:txBody>
            <a:bodyPr>
              <a:spAutoFit/>
            </a:bodyPr>
            <a:lstStyle/>
            <a:p>
              <a:pPr algn="ctr"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Advanced age</a:t>
              </a:r>
            </a:p>
            <a:p>
              <a:pPr algn="ctr"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Poor performance status</a:t>
              </a:r>
            </a:p>
            <a:p>
              <a:pPr algn="ctr"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Prohibitive co-morbidities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295155" y="990496"/>
              <a:ext cx="2553691" cy="33807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Patient Factors</a:t>
              </a:r>
            </a:p>
          </p:txBody>
        </p:sp>
      </p:grpSp>
      <p:grpSp>
        <p:nvGrpSpPr>
          <p:cNvPr id="30" name="Group 1"/>
          <p:cNvGrpSpPr>
            <a:grpSpLocks/>
          </p:cNvGrpSpPr>
          <p:nvPr/>
        </p:nvGrpSpPr>
        <p:grpSpPr bwMode="auto">
          <a:xfrm>
            <a:off x="3295650" y="3105150"/>
            <a:ext cx="2552700" cy="1887538"/>
            <a:chOff x="3295155" y="2542708"/>
            <a:chExt cx="2553691" cy="1888310"/>
          </a:xfrm>
        </p:grpSpPr>
        <p:sp>
          <p:nvSpPr>
            <p:cNvPr id="31" name="TextBox 30"/>
            <p:cNvSpPr txBox="1"/>
            <p:nvPr/>
          </p:nvSpPr>
          <p:spPr>
            <a:xfrm>
              <a:off x="3295155" y="2861927"/>
              <a:ext cx="2553691" cy="156909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Severe complications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of MF such as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portal hypertension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High-risk of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leukemic transformation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95155" y="2542708"/>
              <a:ext cx="2553691" cy="33827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Disease Factors</a:t>
              </a:r>
            </a:p>
          </p:txBody>
        </p:sp>
      </p:grpSp>
      <p:grpSp>
        <p:nvGrpSpPr>
          <p:cNvPr id="33" name="Group 6"/>
          <p:cNvGrpSpPr>
            <a:grpSpLocks/>
          </p:cNvGrpSpPr>
          <p:nvPr/>
        </p:nvGrpSpPr>
        <p:grpSpPr bwMode="auto">
          <a:xfrm>
            <a:off x="3276600" y="5262563"/>
            <a:ext cx="2554288" cy="657225"/>
            <a:chOff x="3276847" y="4939059"/>
            <a:chExt cx="2553691" cy="657204"/>
          </a:xfrm>
        </p:grpSpPr>
        <p:sp>
          <p:nvSpPr>
            <p:cNvPr id="34" name="TextBox 33"/>
            <p:cNvSpPr txBox="1"/>
            <p:nvPr/>
          </p:nvSpPr>
          <p:spPr>
            <a:xfrm>
              <a:off x="3276847" y="5258136"/>
              <a:ext cx="2553691" cy="33812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Well-matched donor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276847" y="4939059"/>
              <a:ext cx="2553691" cy="33812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Transplant Factors</a:t>
              </a:r>
            </a:p>
          </p:txBody>
        </p:sp>
      </p:grpSp>
      <p:cxnSp>
        <p:nvCxnSpPr>
          <p:cNvPr id="36" name="Straight Connector 35"/>
          <p:cNvCxnSpPr/>
          <p:nvPr/>
        </p:nvCxnSpPr>
        <p:spPr>
          <a:xfrm flipH="1">
            <a:off x="2886075" y="1898650"/>
            <a:ext cx="390525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886075" y="1898650"/>
            <a:ext cx="0" cy="169545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363788" y="3594100"/>
            <a:ext cx="522287" cy="0"/>
          </a:xfrm>
          <a:prstGeom prst="line">
            <a:avLst/>
          </a:prstGeom>
          <a:ln>
            <a:solidFill>
              <a:schemeClr val="bg1"/>
            </a:solidFill>
            <a:prstDash val="sysDash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2894013" y="2260600"/>
            <a:ext cx="392112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2895600" y="2659063"/>
            <a:ext cx="390525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2362200" y="3730625"/>
            <a:ext cx="923925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2886075" y="4518025"/>
            <a:ext cx="390525" cy="0"/>
          </a:xfrm>
          <a:prstGeom prst="line">
            <a:avLst/>
          </a:prstGeom>
          <a:ln>
            <a:solidFill>
              <a:schemeClr val="bg1"/>
            </a:solidFill>
            <a:prstDash val="solid"/>
            <a:head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895600" y="3878263"/>
            <a:ext cx="0" cy="633412"/>
          </a:xfrm>
          <a:prstGeom prst="line">
            <a:avLst/>
          </a:prstGeom>
          <a:ln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2373313" y="3878263"/>
            <a:ext cx="522287" cy="0"/>
          </a:xfrm>
          <a:prstGeom prst="line">
            <a:avLst/>
          </a:prstGeom>
          <a:ln>
            <a:solidFill>
              <a:schemeClr val="bg1"/>
            </a:solidFill>
            <a:prstDash val="soli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676525" y="5788025"/>
            <a:ext cx="561975" cy="0"/>
          </a:xfrm>
          <a:prstGeom prst="line">
            <a:avLst/>
          </a:prstGeom>
          <a:ln>
            <a:solidFill>
              <a:schemeClr val="bg1"/>
            </a:solidFill>
            <a:prstDash val="solid"/>
            <a:head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2381250" y="4032250"/>
            <a:ext cx="295275" cy="0"/>
          </a:xfrm>
          <a:prstGeom prst="line">
            <a:avLst/>
          </a:prstGeom>
          <a:ln>
            <a:solidFill>
              <a:schemeClr val="bg1"/>
            </a:solidFill>
            <a:prstDash val="soli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676525" y="4038600"/>
            <a:ext cx="0" cy="1741488"/>
          </a:xfrm>
          <a:prstGeom prst="line">
            <a:avLst/>
          </a:prstGeom>
          <a:ln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849938" y="1903413"/>
            <a:ext cx="390525" cy="0"/>
          </a:xfrm>
          <a:prstGeom prst="line">
            <a:avLst/>
          </a:prstGeom>
          <a:ln>
            <a:solidFill>
              <a:schemeClr val="bg1"/>
            </a:solidFill>
            <a:prstDash val="solid"/>
            <a:head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6248400" y="1893888"/>
            <a:ext cx="0" cy="1695450"/>
          </a:xfrm>
          <a:prstGeom prst="line">
            <a:avLst/>
          </a:prstGeom>
          <a:ln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257925" y="3581400"/>
            <a:ext cx="523875" cy="0"/>
          </a:xfrm>
          <a:prstGeom prst="line">
            <a:avLst/>
          </a:prstGeom>
          <a:ln>
            <a:solidFill>
              <a:schemeClr val="bg1"/>
            </a:solidFill>
            <a:prstDash val="soli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857875" y="2266950"/>
            <a:ext cx="390525" cy="0"/>
          </a:xfrm>
          <a:prstGeom prst="line">
            <a:avLst/>
          </a:prstGeom>
          <a:ln>
            <a:solidFill>
              <a:schemeClr val="bg1"/>
            </a:solidFill>
            <a:prstDash val="solid"/>
            <a:head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857875" y="2663825"/>
            <a:ext cx="392113" cy="0"/>
          </a:xfrm>
          <a:prstGeom prst="line">
            <a:avLst/>
          </a:prstGeom>
          <a:ln>
            <a:solidFill>
              <a:schemeClr val="bg1"/>
            </a:solidFill>
            <a:prstDash val="solid"/>
            <a:head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848350" y="3735388"/>
            <a:ext cx="923925" cy="0"/>
          </a:xfrm>
          <a:prstGeom prst="line">
            <a:avLst/>
          </a:prstGeom>
          <a:ln>
            <a:solidFill>
              <a:schemeClr val="bg1"/>
            </a:solidFill>
            <a:prstDash val="solid"/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857875" y="4522788"/>
            <a:ext cx="390525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6257925" y="3883025"/>
            <a:ext cx="0" cy="633413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249988" y="3883025"/>
            <a:ext cx="522287" cy="0"/>
          </a:xfrm>
          <a:prstGeom prst="line">
            <a:avLst/>
          </a:prstGeom>
          <a:ln>
            <a:solidFill>
              <a:schemeClr val="bg1"/>
            </a:solidFill>
            <a:prstDash val="sysDash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826125" y="5756275"/>
            <a:ext cx="611188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6437313" y="4019550"/>
            <a:ext cx="0" cy="1741488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445250" y="4025900"/>
            <a:ext cx="336550" cy="0"/>
          </a:xfrm>
          <a:prstGeom prst="line">
            <a:avLst/>
          </a:prstGeom>
          <a:ln>
            <a:solidFill>
              <a:schemeClr val="bg1"/>
            </a:solidFill>
            <a:prstDash val="sysDash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60" name="Group 35"/>
          <p:cNvGrpSpPr>
            <a:grpSpLocks/>
          </p:cNvGrpSpPr>
          <p:nvPr/>
        </p:nvGrpSpPr>
        <p:grpSpPr bwMode="auto">
          <a:xfrm>
            <a:off x="6578600" y="2308225"/>
            <a:ext cx="2800350" cy="708025"/>
            <a:chOff x="9144000" y="1007302"/>
            <a:chExt cx="2800350" cy="707886"/>
          </a:xfrm>
        </p:grpSpPr>
        <p:sp>
          <p:nvSpPr>
            <p:cNvPr id="61" name="TextBox 60"/>
            <p:cNvSpPr txBox="1"/>
            <p:nvPr/>
          </p:nvSpPr>
          <p:spPr>
            <a:xfrm>
              <a:off x="9464675" y="1007302"/>
              <a:ext cx="2479675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rgbClr val="FFCC00"/>
                  </a:solidFill>
                  <a:latin typeface="Arial" pitchFamily="34" charset="0"/>
                  <a:cs typeface="Arial" pitchFamily="34" charset="0"/>
                </a:rPr>
                <a:t>Benefits</a:t>
              </a:r>
            </a:p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2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Usually well-tolerated</a:t>
              </a:r>
            </a:p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2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  QOL</a:t>
              </a:r>
            </a:p>
          </p:txBody>
        </p:sp>
        <p:sp>
          <p:nvSpPr>
            <p:cNvPr id="62" name="Oval 61"/>
            <p:cNvSpPr/>
            <p:nvPr/>
          </p:nvSpPr>
          <p:spPr>
            <a:xfrm>
              <a:off x="9144000" y="1045395"/>
              <a:ext cx="287338" cy="285694"/>
            </a:xfrm>
            <a:prstGeom prst="ellipse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 flipV="1">
              <a:off x="9839325" y="1492982"/>
              <a:ext cx="0" cy="150783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122"/>
          <p:cNvSpPr txBox="1">
            <a:spLocks noChangeArrowheads="1"/>
          </p:cNvSpPr>
          <p:nvPr/>
        </p:nvSpPr>
        <p:spPr bwMode="auto">
          <a:xfrm>
            <a:off x="6402388" y="4511675"/>
            <a:ext cx="31892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ED2624"/>
                </a:solidFill>
                <a:ea typeface="ＭＳ Ｐゴシック"/>
                <a:cs typeface="Arial" charset="0"/>
              </a:rPr>
              <a:t>          </a:t>
            </a:r>
            <a:r>
              <a:rPr lang="en-US" sz="1400" b="1">
                <a:solidFill>
                  <a:srgbClr val="ED2624"/>
                </a:solidFill>
                <a:ea typeface="ＭＳ Ｐゴシック"/>
                <a:cs typeface="Arial" charset="0"/>
              </a:rPr>
              <a:t>Risks</a:t>
            </a:r>
          </a:p>
          <a:p>
            <a:pPr marL="685800" lvl="1" indent="-228600">
              <a:buFont typeface="Arial" charset="0"/>
              <a:buChar char="•"/>
            </a:pPr>
            <a:r>
              <a:rPr lang="en-US" sz="1200">
                <a:solidFill>
                  <a:srgbClr val="FFFFFF"/>
                </a:solidFill>
                <a:ea typeface="ＭＳ Ｐゴシック"/>
                <a:cs typeface="Arial" charset="0"/>
              </a:rPr>
              <a:t>Unknown long-term effects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sz="1100">
                <a:solidFill>
                  <a:srgbClr val="FFFFFF"/>
                </a:solidFill>
                <a:ea typeface="ＭＳ Ｐゴシック"/>
                <a:cs typeface="Arial" charset="0"/>
              </a:rPr>
              <a:t>Duration of response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sz="1100">
                <a:solidFill>
                  <a:srgbClr val="FFFFFF"/>
                </a:solidFill>
                <a:ea typeface="ＭＳ Ｐゴシック"/>
                <a:cs typeface="Arial" charset="0"/>
              </a:rPr>
              <a:t>Possible resistance</a:t>
            </a:r>
          </a:p>
          <a:p>
            <a:pPr marL="685800" lvl="1" indent="-228600">
              <a:buFont typeface="Arial" charset="0"/>
              <a:buChar char="•"/>
            </a:pPr>
            <a:r>
              <a:rPr lang="en-US" sz="1200">
                <a:solidFill>
                  <a:srgbClr val="FFFFFF"/>
                </a:solidFill>
                <a:ea typeface="ＭＳ Ｐゴシック"/>
                <a:cs typeface="Arial" charset="0"/>
              </a:rPr>
              <a:t>? Impact of drug-induced cytopenias on survival / LT</a:t>
            </a:r>
          </a:p>
        </p:txBody>
      </p:sp>
      <p:grpSp>
        <p:nvGrpSpPr>
          <p:cNvPr id="65" name="Group 123"/>
          <p:cNvGrpSpPr>
            <a:grpSpLocks/>
          </p:cNvGrpSpPr>
          <p:nvPr/>
        </p:nvGrpSpPr>
        <p:grpSpPr bwMode="auto">
          <a:xfrm>
            <a:off x="6577013" y="4538663"/>
            <a:ext cx="287337" cy="285750"/>
            <a:chOff x="621228" y="5389680"/>
            <a:chExt cx="286725" cy="286725"/>
          </a:xfrm>
        </p:grpSpPr>
        <p:sp>
          <p:nvSpPr>
            <p:cNvPr id="66" name="Oval 65"/>
            <p:cNvSpPr/>
            <p:nvPr/>
          </p:nvSpPr>
          <p:spPr>
            <a:xfrm>
              <a:off x="621228" y="5389680"/>
              <a:ext cx="286725" cy="286725"/>
            </a:xfrm>
            <a:prstGeom prst="ellipse">
              <a:avLst/>
            </a:prstGeom>
            <a:solidFill>
              <a:srgbClr val="ED26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689345" y="5533043"/>
              <a:ext cx="129898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itle 3"/>
          <p:cNvSpPr>
            <a:spLocks/>
          </p:cNvSpPr>
          <p:nvPr/>
        </p:nvSpPr>
        <p:spPr bwMode="auto">
          <a:xfrm>
            <a:off x="193187" y="302318"/>
            <a:ext cx="8986502" cy="108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rgbClr val="6FC2E2"/>
                </a:solidFill>
                <a:latin typeface="Calibri" pitchFamily="34" charset="0"/>
              </a:rPr>
              <a:t>Selection of </a:t>
            </a:r>
            <a:r>
              <a:rPr lang="en-US" sz="3200" b="1" dirty="0" smtClean="0">
                <a:solidFill>
                  <a:srgbClr val="6FC2E2"/>
                </a:solidFill>
                <a:latin typeface="Calibri" pitchFamily="34" charset="0"/>
              </a:rPr>
              <a:t>upfront therapy </a:t>
            </a:r>
            <a:r>
              <a:rPr lang="en-US" sz="3200" b="1" dirty="0">
                <a:solidFill>
                  <a:srgbClr val="6FC2E2"/>
                </a:solidFill>
                <a:latin typeface="Calibri" pitchFamily="34" charset="0"/>
              </a:rPr>
              <a:t>for </a:t>
            </a:r>
            <a:r>
              <a:rPr lang="en-US" sz="3200" b="1" dirty="0" smtClean="0">
                <a:solidFill>
                  <a:srgbClr val="6FC2E2"/>
                </a:solidFill>
                <a:latin typeface="Calibri" pitchFamily="34" charset="0"/>
              </a:rPr>
              <a:t>patients with </a:t>
            </a:r>
            <a:r>
              <a:rPr lang="en-US" sz="3200" b="1" dirty="0" err="1">
                <a:solidFill>
                  <a:srgbClr val="6FC2E2"/>
                </a:solidFill>
                <a:latin typeface="Calibri" pitchFamily="34" charset="0"/>
              </a:rPr>
              <a:t>M</a:t>
            </a:r>
            <a:r>
              <a:rPr lang="en-US" sz="3200" b="1" dirty="0" err="1" smtClean="0">
                <a:solidFill>
                  <a:srgbClr val="6FC2E2"/>
                </a:solidFill>
                <a:latin typeface="Calibri" pitchFamily="34" charset="0"/>
              </a:rPr>
              <a:t>yelofibrosis</a:t>
            </a:r>
            <a:endParaRPr lang="en-US" sz="3200" b="1" dirty="0">
              <a:solidFill>
                <a:srgbClr val="6FC2E2"/>
              </a:solidFill>
              <a:latin typeface="Calibri" pitchFamily="34" charset="0"/>
            </a:endParaRPr>
          </a:p>
        </p:txBody>
      </p:sp>
      <p:sp>
        <p:nvSpPr>
          <p:cNvPr id="69" name="Slide Number Placeholder 1"/>
          <p:cNvSpPr txBox="1">
            <a:spLocks noGrp="1"/>
          </p:cNvSpPr>
          <p:nvPr/>
        </p:nvSpPr>
        <p:spPr bwMode="auto">
          <a:xfrm>
            <a:off x="8204200" y="6477000"/>
            <a:ext cx="733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n-CA" sz="1200">
              <a:solidFill>
                <a:srgbClr val="FFFFFF"/>
              </a:solidFill>
              <a:ea typeface="ＭＳ Ｐゴシック"/>
              <a:cs typeface="Arial" charset="0"/>
            </a:endParaRPr>
          </a:p>
        </p:txBody>
      </p:sp>
      <p:sp>
        <p:nvSpPr>
          <p:cNvPr id="70" name="TextBox 1"/>
          <p:cNvSpPr txBox="1">
            <a:spLocks noChangeArrowheads="1"/>
          </p:cNvSpPr>
          <p:nvPr/>
        </p:nvSpPr>
        <p:spPr bwMode="auto">
          <a:xfrm>
            <a:off x="49213" y="6458550"/>
            <a:ext cx="5385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HCT</a:t>
            </a:r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, hematopoietic cell transplantation; </a:t>
            </a:r>
            <a:r>
              <a:rPr lang="en-US" sz="1000" b="1" dirty="0" err="1">
                <a:solidFill>
                  <a:schemeClr val="bg1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GvHD</a:t>
            </a:r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, graft versus host disease;  JAK, Janus kinase; LT, leukemic transformation; MF, </a:t>
            </a:r>
            <a:r>
              <a:rPr lang="en-US" sz="1000" b="1" dirty="0" err="1">
                <a:solidFill>
                  <a:schemeClr val="bg1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myelofibrosis</a:t>
            </a:r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; QOL, quality of life. 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864349" y="6603099"/>
            <a:ext cx="2265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Gupta V, et al. </a:t>
            </a:r>
            <a:r>
              <a:rPr lang="en-US" sz="1000" b="1" i="1" dirty="0" smtClean="0">
                <a:solidFill>
                  <a:schemeClr val="bg1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Blood </a:t>
            </a:r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2012;120:1367-1379.</a:t>
            </a:r>
          </a:p>
          <a:p>
            <a:pPr algn="r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06701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/>
          </p:cNvSpPr>
          <p:nvPr/>
        </p:nvSpPr>
        <p:spPr bwMode="auto">
          <a:xfrm>
            <a:off x="-7113" y="301625"/>
            <a:ext cx="8674592" cy="113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dirty="0" smtClean="0">
                <a:solidFill>
                  <a:srgbClr val="6FC2E2"/>
                </a:solidFill>
                <a:latin typeface="Calibri" pitchFamily="34" charset="0"/>
              </a:rPr>
              <a:t>Outcomes of HCT in </a:t>
            </a:r>
            <a:r>
              <a:rPr lang="en-US" sz="3200" b="1" dirty="0">
                <a:solidFill>
                  <a:srgbClr val="6FC2E2"/>
                </a:solidFill>
                <a:latin typeface="Calibri" pitchFamily="34" charset="0"/>
              </a:rPr>
              <a:t>Myelofibrosis </a:t>
            </a:r>
            <a:r>
              <a:rPr lang="en-US" sz="3200" b="1" dirty="0" smtClean="0">
                <a:solidFill>
                  <a:srgbClr val="6FC2E2"/>
                </a:solidFill>
                <a:latin typeface="Calibri" pitchFamily="34" charset="0"/>
              </a:rPr>
              <a:t>(CIBMTR data)</a:t>
            </a:r>
            <a:r>
              <a:rPr lang="en-US" sz="3200" b="1" dirty="0">
                <a:solidFill>
                  <a:srgbClr val="6FC2E2"/>
                </a:solidFill>
                <a:latin typeface="Calibri" pitchFamily="34" charset="0"/>
              </a:rPr>
              <a:t/>
            </a:r>
            <a:br>
              <a:rPr lang="en-US" sz="3200" b="1" dirty="0">
                <a:solidFill>
                  <a:srgbClr val="6FC2E2"/>
                </a:solidFill>
                <a:latin typeface="Calibri" pitchFamily="34" charset="0"/>
              </a:rPr>
            </a:br>
            <a:r>
              <a:rPr lang="en-US" sz="3200" b="1" dirty="0" smtClean="0">
                <a:solidFill>
                  <a:srgbClr val="6FC2E2"/>
                </a:solidFill>
                <a:latin typeface="Calibri" pitchFamily="34" charset="0"/>
              </a:rPr>
              <a:t>											</a:t>
            </a:r>
            <a:endParaRPr lang="en-US" sz="2400" b="1" i="1" dirty="0">
              <a:solidFill>
                <a:srgbClr val="6FC2E2"/>
              </a:solidFill>
              <a:latin typeface="Calibri" pitchFamily="34" charset="0"/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22263" y="1406525"/>
            <a:ext cx="8486775" cy="4716463"/>
            <a:chOff x="322517" y="1671175"/>
            <a:chExt cx="8486501" cy="4717521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322517" y="1671175"/>
              <a:ext cx="8486501" cy="4717521"/>
              <a:chOff x="322517" y="1671175"/>
              <a:chExt cx="8486501" cy="4717521"/>
            </a:xfrm>
          </p:grpSpPr>
          <p:grpSp>
            <p:nvGrpSpPr>
              <p:cNvPr id="8" name="Group 38"/>
              <p:cNvGrpSpPr>
                <a:grpSpLocks/>
              </p:cNvGrpSpPr>
              <p:nvPr/>
            </p:nvGrpSpPr>
            <p:grpSpPr bwMode="auto">
              <a:xfrm>
                <a:off x="736573" y="1671175"/>
                <a:ext cx="527051" cy="4179888"/>
                <a:chOff x="460" y="1060"/>
                <a:chExt cx="332" cy="2633"/>
              </a:xfrm>
            </p:grpSpPr>
            <p:sp>
              <p:nvSpPr>
                <p:cNvPr id="68" name="Rectangle 39"/>
                <p:cNvSpPr>
                  <a:spLocks noChangeArrowheads="1"/>
                </p:cNvSpPr>
                <p:nvPr/>
              </p:nvSpPr>
              <p:spPr bwMode="auto">
                <a:xfrm>
                  <a:off x="460" y="1060"/>
                  <a:ext cx="332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hangingPunct="0"/>
                  <a:r>
                    <a:rPr lang="en-US" sz="1400">
                      <a:solidFill>
                        <a:schemeClr val="bg1"/>
                      </a:solidFill>
                      <a:latin typeface="Verdana" pitchFamily="34" charset="0"/>
                    </a:rPr>
                    <a:t>100</a:t>
                  </a:r>
                </a:p>
              </p:txBody>
            </p:sp>
            <p:sp>
              <p:nvSpPr>
                <p:cNvPr id="69" name="Rectangle 40"/>
                <p:cNvSpPr>
                  <a:spLocks noChangeArrowheads="1"/>
                </p:cNvSpPr>
                <p:nvPr/>
              </p:nvSpPr>
              <p:spPr bwMode="auto">
                <a:xfrm>
                  <a:off x="603" y="3499"/>
                  <a:ext cx="189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hangingPunct="0"/>
                  <a:r>
                    <a:rPr lang="en-US" sz="1400">
                      <a:solidFill>
                        <a:schemeClr val="bg1"/>
                      </a:solidFill>
                      <a:latin typeface="Verdana" pitchFamily="34" charset="0"/>
                    </a:rPr>
                    <a:t>0</a:t>
                  </a:r>
                </a:p>
              </p:txBody>
            </p:sp>
            <p:sp>
              <p:nvSpPr>
                <p:cNvPr id="70" name="Rectangle 41"/>
                <p:cNvSpPr>
                  <a:spLocks noChangeArrowheads="1"/>
                </p:cNvSpPr>
                <p:nvPr/>
              </p:nvSpPr>
              <p:spPr bwMode="auto">
                <a:xfrm>
                  <a:off x="531" y="3011"/>
                  <a:ext cx="261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hangingPunct="0"/>
                  <a:r>
                    <a:rPr lang="en-US" sz="1400">
                      <a:solidFill>
                        <a:schemeClr val="bg1"/>
                      </a:solidFill>
                      <a:latin typeface="Verdana" pitchFamily="34" charset="0"/>
                    </a:rPr>
                    <a:t>20</a:t>
                  </a:r>
                </a:p>
              </p:txBody>
            </p:sp>
            <p:sp>
              <p:nvSpPr>
                <p:cNvPr id="71" name="Rectangle 42"/>
                <p:cNvSpPr>
                  <a:spLocks noChangeArrowheads="1"/>
                </p:cNvSpPr>
                <p:nvPr/>
              </p:nvSpPr>
              <p:spPr bwMode="auto">
                <a:xfrm>
                  <a:off x="531" y="2523"/>
                  <a:ext cx="261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hangingPunct="0"/>
                  <a:r>
                    <a:rPr lang="en-US" sz="1400">
                      <a:solidFill>
                        <a:schemeClr val="bg1"/>
                      </a:solidFill>
                      <a:latin typeface="Verdana" pitchFamily="34" charset="0"/>
                    </a:rPr>
                    <a:t>40</a:t>
                  </a:r>
                </a:p>
              </p:txBody>
            </p:sp>
            <p:sp>
              <p:nvSpPr>
                <p:cNvPr id="72" name="Rectangle 43"/>
                <p:cNvSpPr>
                  <a:spLocks noChangeArrowheads="1"/>
                </p:cNvSpPr>
                <p:nvPr/>
              </p:nvSpPr>
              <p:spPr bwMode="auto">
                <a:xfrm>
                  <a:off x="531" y="2035"/>
                  <a:ext cx="261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hangingPunct="0"/>
                  <a:r>
                    <a:rPr lang="en-US" sz="1400">
                      <a:solidFill>
                        <a:schemeClr val="bg1"/>
                      </a:solidFill>
                      <a:latin typeface="Verdana" pitchFamily="34" charset="0"/>
                    </a:rPr>
                    <a:t>60</a:t>
                  </a:r>
                </a:p>
              </p:txBody>
            </p:sp>
            <p:sp>
              <p:nvSpPr>
                <p:cNvPr id="73" name="Rectangle 44"/>
                <p:cNvSpPr>
                  <a:spLocks noChangeArrowheads="1"/>
                </p:cNvSpPr>
                <p:nvPr/>
              </p:nvSpPr>
              <p:spPr bwMode="auto">
                <a:xfrm>
                  <a:off x="531" y="1547"/>
                  <a:ext cx="261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hangingPunct="0"/>
                  <a:r>
                    <a:rPr lang="en-US" sz="1400">
                      <a:solidFill>
                        <a:schemeClr val="bg1"/>
                      </a:solidFill>
                      <a:latin typeface="Verdana" pitchFamily="34" charset="0"/>
                    </a:rPr>
                    <a:t>80</a:t>
                  </a:r>
                </a:p>
              </p:txBody>
            </p:sp>
            <p:sp>
              <p:nvSpPr>
                <p:cNvPr id="74" name="Rectangle 45"/>
                <p:cNvSpPr>
                  <a:spLocks noChangeArrowheads="1"/>
                </p:cNvSpPr>
                <p:nvPr/>
              </p:nvSpPr>
              <p:spPr bwMode="auto">
                <a:xfrm>
                  <a:off x="531" y="1303"/>
                  <a:ext cx="261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hangingPunct="0"/>
                  <a:r>
                    <a:rPr lang="en-US" sz="1400">
                      <a:solidFill>
                        <a:schemeClr val="bg1"/>
                      </a:solidFill>
                      <a:latin typeface="Verdana" pitchFamily="34" charset="0"/>
                    </a:rPr>
                    <a:t>90</a:t>
                  </a:r>
                </a:p>
              </p:txBody>
            </p:sp>
            <p:sp>
              <p:nvSpPr>
                <p:cNvPr id="75" name="Rectangle 46"/>
                <p:cNvSpPr>
                  <a:spLocks noChangeArrowheads="1"/>
                </p:cNvSpPr>
                <p:nvPr/>
              </p:nvSpPr>
              <p:spPr bwMode="auto">
                <a:xfrm>
                  <a:off x="531" y="3255"/>
                  <a:ext cx="261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hangingPunct="0"/>
                  <a:r>
                    <a:rPr lang="en-US" sz="1400">
                      <a:solidFill>
                        <a:schemeClr val="bg1"/>
                      </a:solidFill>
                      <a:latin typeface="Verdana" pitchFamily="34" charset="0"/>
                    </a:rPr>
                    <a:t>10</a:t>
                  </a:r>
                </a:p>
              </p:txBody>
            </p:sp>
            <p:sp>
              <p:nvSpPr>
                <p:cNvPr id="76" name="Rectangle 47"/>
                <p:cNvSpPr>
                  <a:spLocks noChangeArrowheads="1"/>
                </p:cNvSpPr>
                <p:nvPr/>
              </p:nvSpPr>
              <p:spPr bwMode="auto">
                <a:xfrm>
                  <a:off x="531" y="2767"/>
                  <a:ext cx="261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hangingPunct="0"/>
                  <a:r>
                    <a:rPr lang="en-US" sz="1400">
                      <a:solidFill>
                        <a:schemeClr val="bg1"/>
                      </a:solidFill>
                      <a:latin typeface="Verdana" pitchFamily="34" charset="0"/>
                    </a:rPr>
                    <a:t>30</a:t>
                  </a:r>
                </a:p>
              </p:txBody>
            </p:sp>
            <p:sp>
              <p:nvSpPr>
                <p:cNvPr id="77" name="Rectangle 48"/>
                <p:cNvSpPr>
                  <a:spLocks noChangeArrowheads="1"/>
                </p:cNvSpPr>
                <p:nvPr/>
              </p:nvSpPr>
              <p:spPr bwMode="auto">
                <a:xfrm>
                  <a:off x="531" y="2279"/>
                  <a:ext cx="261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hangingPunct="0"/>
                  <a:r>
                    <a:rPr lang="en-US" sz="1400">
                      <a:solidFill>
                        <a:schemeClr val="bg1"/>
                      </a:solidFill>
                      <a:latin typeface="Verdana" pitchFamily="34" charset="0"/>
                    </a:rPr>
                    <a:t>50</a:t>
                  </a:r>
                </a:p>
              </p:txBody>
            </p:sp>
            <p:sp>
              <p:nvSpPr>
                <p:cNvPr id="78" name="Rectangle 49"/>
                <p:cNvSpPr>
                  <a:spLocks noChangeArrowheads="1"/>
                </p:cNvSpPr>
                <p:nvPr/>
              </p:nvSpPr>
              <p:spPr bwMode="auto">
                <a:xfrm>
                  <a:off x="531" y="1791"/>
                  <a:ext cx="261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hangingPunct="0"/>
                  <a:r>
                    <a:rPr lang="en-US" sz="1400">
                      <a:solidFill>
                        <a:schemeClr val="bg1"/>
                      </a:solidFill>
                      <a:latin typeface="Verdana" pitchFamily="34" charset="0"/>
                    </a:rPr>
                    <a:t>70</a:t>
                  </a:r>
                </a:p>
              </p:txBody>
            </p:sp>
          </p:grpSp>
          <p:grpSp>
            <p:nvGrpSpPr>
              <p:cNvPr id="9" name="Group 100"/>
              <p:cNvGrpSpPr>
                <a:grpSpLocks/>
              </p:cNvGrpSpPr>
              <p:nvPr/>
            </p:nvGrpSpPr>
            <p:grpSpPr bwMode="auto">
              <a:xfrm>
                <a:off x="8220048" y="1671175"/>
                <a:ext cx="588970" cy="4179888"/>
                <a:chOff x="8228013" y="1682750"/>
                <a:chExt cx="588970" cy="4179888"/>
              </a:xfrm>
            </p:grpSpPr>
            <p:grpSp>
              <p:nvGrpSpPr>
                <p:cNvPr id="44" name="Group 51"/>
                <p:cNvGrpSpPr>
                  <a:grpSpLocks/>
                </p:cNvGrpSpPr>
                <p:nvPr/>
              </p:nvGrpSpPr>
              <p:grpSpPr bwMode="auto">
                <a:xfrm>
                  <a:off x="8228020" y="1682750"/>
                  <a:ext cx="588963" cy="4179888"/>
                  <a:chOff x="5183" y="1060"/>
                  <a:chExt cx="371" cy="2633"/>
                </a:xfrm>
              </p:grpSpPr>
              <p:grpSp>
                <p:nvGrpSpPr>
                  <p:cNvPr id="46" name="Group 52"/>
                  <p:cNvGrpSpPr>
                    <a:grpSpLocks/>
                  </p:cNvGrpSpPr>
                  <p:nvPr/>
                </p:nvGrpSpPr>
                <p:grpSpPr bwMode="auto">
                  <a:xfrm>
                    <a:off x="5222" y="1060"/>
                    <a:ext cx="332" cy="2633"/>
                    <a:chOff x="5222" y="1060"/>
                    <a:chExt cx="332" cy="2633"/>
                  </a:xfrm>
                </p:grpSpPr>
                <p:sp>
                  <p:nvSpPr>
                    <p:cNvPr id="57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22" y="3499"/>
                      <a:ext cx="189" cy="1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92075" tIns="46038" rIns="92075" bIns="46038">
                      <a:spAutoFit/>
                    </a:bodyPr>
                    <a:lstStyle/>
                    <a:p>
                      <a:pPr eaLnBrk="0" hangingPunct="0"/>
                      <a:r>
                        <a:rPr lang="en-US" sz="140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0</a:t>
                      </a:r>
                    </a:p>
                  </p:txBody>
                </p:sp>
                <p:sp>
                  <p:nvSpPr>
                    <p:cNvPr id="58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22" y="1060"/>
                      <a:ext cx="332" cy="1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92075" tIns="46038" rIns="92075" bIns="46038">
                      <a:spAutoFit/>
                    </a:bodyPr>
                    <a:lstStyle/>
                    <a:p>
                      <a:pPr eaLnBrk="0" hangingPunct="0"/>
                      <a:r>
                        <a:rPr lang="en-US" sz="140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100</a:t>
                      </a:r>
                    </a:p>
                  </p:txBody>
                </p:sp>
                <p:sp>
                  <p:nvSpPr>
                    <p:cNvPr id="59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22" y="3011"/>
                      <a:ext cx="261" cy="1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92075" tIns="46038" rIns="92075" bIns="46038">
                      <a:spAutoFit/>
                    </a:bodyPr>
                    <a:lstStyle/>
                    <a:p>
                      <a:pPr eaLnBrk="0" hangingPunct="0"/>
                      <a:r>
                        <a:rPr lang="en-US" sz="140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20</a:t>
                      </a:r>
                    </a:p>
                  </p:txBody>
                </p:sp>
                <p:sp>
                  <p:nvSpPr>
                    <p:cNvPr id="60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22" y="2523"/>
                      <a:ext cx="261" cy="1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92075" tIns="46038" rIns="92075" bIns="46038">
                      <a:spAutoFit/>
                    </a:bodyPr>
                    <a:lstStyle/>
                    <a:p>
                      <a:pPr eaLnBrk="0" hangingPunct="0"/>
                      <a:r>
                        <a:rPr lang="en-US" sz="140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40</a:t>
                      </a:r>
                    </a:p>
                  </p:txBody>
                </p:sp>
                <p:sp>
                  <p:nvSpPr>
                    <p:cNvPr id="61" name="Rectangl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22" y="2035"/>
                      <a:ext cx="261" cy="1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92075" tIns="46038" rIns="92075" bIns="46038">
                      <a:spAutoFit/>
                    </a:bodyPr>
                    <a:lstStyle/>
                    <a:p>
                      <a:pPr eaLnBrk="0" hangingPunct="0"/>
                      <a:r>
                        <a:rPr lang="en-US" sz="140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60</a:t>
                      </a:r>
                    </a:p>
                  </p:txBody>
                </p:sp>
                <p:sp>
                  <p:nvSpPr>
                    <p:cNvPr id="62" name="Rectangl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22" y="1547"/>
                      <a:ext cx="261" cy="1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92075" tIns="46038" rIns="92075" bIns="46038">
                      <a:spAutoFit/>
                    </a:bodyPr>
                    <a:lstStyle/>
                    <a:p>
                      <a:pPr eaLnBrk="0" hangingPunct="0"/>
                      <a:r>
                        <a:rPr lang="en-US" sz="140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80</a:t>
                      </a:r>
                    </a:p>
                  </p:txBody>
                </p:sp>
                <p:sp>
                  <p:nvSpPr>
                    <p:cNvPr id="63" name="Rectangl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22" y="1303"/>
                      <a:ext cx="261" cy="1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92075" tIns="46038" rIns="92075" bIns="46038">
                      <a:spAutoFit/>
                    </a:bodyPr>
                    <a:lstStyle/>
                    <a:p>
                      <a:pPr eaLnBrk="0" hangingPunct="0"/>
                      <a:r>
                        <a:rPr lang="en-US" sz="140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90</a:t>
                      </a:r>
                    </a:p>
                  </p:txBody>
                </p:sp>
                <p:sp>
                  <p:nvSpPr>
                    <p:cNvPr id="64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22" y="3255"/>
                      <a:ext cx="261" cy="1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92075" tIns="46038" rIns="92075" bIns="46038">
                      <a:spAutoFit/>
                    </a:bodyPr>
                    <a:lstStyle/>
                    <a:p>
                      <a:pPr eaLnBrk="0" hangingPunct="0"/>
                      <a:r>
                        <a:rPr lang="en-US" sz="140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10</a:t>
                      </a:r>
                    </a:p>
                  </p:txBody>
                </p:sp>
                <p:sp>
                  <p:nvSpPr>
                    <p:cNvPr id="65" name="Rectangle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22" y="2767"/>
                      <a:ext cx="261" cy="1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92075" tIns="46038" rIns="92075" bIns="46038">
                      <a:spAutoFit/>
                    </a:bodyPr>
                    <a:lstStyle/>
                    <a:p>
                      <a:pPr eaLnBrk="0" hangingPunct="0"/>
                      <a:r>
                        <a:rPr lang="en-US" sz="140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30</a:t>
                      </a:r>
                    </a:p>
                  </p:txBody>
                </p:sp>
                <p:sp>
                  <p:nvSpPr>
                    <p:cNvPr id="66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22" y="2279"/>
                      <a:ext cx="261" cy="1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92075" tIns="46038" rIns="92075" bIns="46038">
                      <a:spAutoFit/>
                    </a:bodyPr>
                    <a:lstStyle/>
                    <a:p>
                      <a:pPr eaLnBrk="0" hangingPunct="0"/>
                      <a:r>
                        <a:rPr lang="en-US" sz="140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50</a:t>
                      </a:r>
                    </a:p>
                  </p:txBody>
                </p:sp>
                <p:sp>
                  <p:nvSpPr>
                    <p:cNvPr id="67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22" y="1791"/>
                      <a:ext cx="261" cy="1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92075" tIns="46038" rIns="92075" bIns="46038">
                      <a:spAutoFit/>
                    </a:bodyPr>
                    <a:lstStyle/>
                    <a:p>
                      <a:pPr eaLnBrk="0" hangingPunct="0"/>
                      <a:r>
                        <a:rPr lang="en-US" sz="140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70</a:t>
                      </a:r>
                    </a:p>
                  </p:txBody>
                </p:sp>
              </p:grpSp>
              <p:sp>
                <p:nvSpPr>
                  <p:cNvPr id="47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5183" y="2139"/>
                    <a:ext cx="51" cy="0"/>
                  </a:xfrm>
                  <a:prstGeom prst="line">
                    <a:avLst/>
                  </a:prstGeom>
                  <a:noFill/>
                  <a:ln w="12699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5183" y="3359"/>
                    <a:ext cx="51" cy="0"/>
                  </a:xfrm>
                  <a:prstGeom prst="line">
                    <a:avLst/>
                  </a:prstGeom>
                  <a:noFill/>
                  <a:ln w="12699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5183" y="3115"/>
                    <a:ext cx="51" cy="0"/>
                  </a:xfrm>
                  <a:prstGeom prst="line">
                    <a:avLst/>
                  </a:prstGeom>
                  <a:noFill/>
                  <a:ln w="12699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5183" y="2871"/>
                    <a:ext cx="51" cy="0"/>
                  </a:xfrm>
                  <a:prstGeom prst="line">
                    <a:avLst/>
                  </a:prstGeom>
                  <a:noFill/>
                  <a:ln w="12699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5183" y="2627"/>
                    <a:ext cx="51" cy="0"/>
                  </a:xfrm>
                  <a:prstGeom prst="line">
                    <a:avLst/>
                  </a:prstGeom>
                  <a:noFill/>
                  <a:ln w="12699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5183" y="1164"/>
                    <a:ext cx="51" cy="0"/>
                  </a:xfrm>
                  <a:prstGeom prst="line">
                    <a:avLst/>
                  </a:prstGeom>
                  <a:noFill/>
                  <a:ln w="12699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3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5183" y="2384"/>
                    <a:ext cx="51" cy="0"/>
                  </a:xfrm>
                  <a:prstGeom prst="line">
                    <a:avLst/>
                  </a:prstGeom>
                  <a:noFill/>
                  <a:ln w="12699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5183" y="1651"/>
                    <a:ext cx="51" cy="0"/>
                  </a:xfrm>
                  <a:prstGeom prst="line">
                    <a:avLst/>
                  </a:prstGeom>
                  <a:noFill/>
                  <a:ln w="12699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5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5183" y="1895"/>
                    <a:ext cx="51" cy="0"/>
                  </a:xfrm>
                  <a:prstGeom prst="line">
                    <a:avLst/>
                  </a:prstGeom>
                  <a:noFill/>
                  <a:ln w="12699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6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5183" y="1407"/>
                    <a:ext cx="51" cy="0"/>
                  </a:xfrm>
                  <a:prstGeom prst="line">
                    <a:avLst/>
                  </a:prstGeom>
                  <a:noFill/>
                  <a:ln w="12699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5" name="Line 50"/>
                <p:cNvSpPr>
                  <a:spLocks noChangeShapeType="1"/>
                </p:cNvSpPr>
                <p:nvPr/>
              </p:nvSpPr>
              <p:spPr bwMode="auto">
                <a:xfrm>
                  <a:off x="8228013" y="5703888"/>
                  <a:ext cx="80962" cy="0"/>
                </a:xfrm>
                <a:prstGeom prst="line">
                  <a:avLst/>
                </a:prstGeom>
                <a:noFill/>
                <a:ln w="12699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" name="Rectangle 4"/>
              <p:cNvSpPr>
                <a:spLocks noChangeArrowheads="1"/>
              </p:cNvSpPr>
              <p:nvPr/>
            </p:nvSpPr>
            <p:spPr bwMode="auto">
              <a:xfrm rot="-5400000">
                <a:off x="-868418" y="3568502"/>
                <a:ext cx="2721066" cy="339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 eaLnBrk="0" hangingPunct="0"/>
                <a:r>
                  <a:rPr lang="en-US" sz="1600">
                    <a:solidFill>
                      <a:schemeClr val="bg1"/>
                    </a:solidFill>
                    <a:latin typeface="Verdana" pitchFamily="34" charset="0"/>
                  </a:rPr>
                  <a:t>Estimated Probability, %</a:t>
                </a:r>
              </a:p>
            </p:txBody>
          </p:sp>
          <p:sp>
            <p:nvSpPr>
              <p:cNvPr id="11" name="Rectangle 5"/>
              <p:cNvSpPr>
                <a:spLocks noChangeArrowheads="1"/>
              </p:cNvSpPr>
              <p:nvPr/>
            </p:nvSpPr>
            <p:spPr bwMode="auto">
              <a:xfrm>
                <a:off x="4302221" y="6049500"/>
                <a:ext cx="931345" cy="339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 eaLnBrk="0" hangingPunct="0"/>
                <a:r>
                  <a:rPr lang="en-US" sz="1600">
                    <a:solidFill>
                      <a:schemeClr val="bg1"/>
                    </a:solidFill>
                    <a:latin typeface="Verdana" pitchFamily="34" charset="0"/>
                  </a:rPr>
                  <a:t>Months</a:t>
                </a:r>
              </a:p>
            </p:txBody>
          </p:sp>
          <p:sp>
            <p:nvSpPr>
              <p:cNvPr id="12" name="Rectangle 32"/>
              <p:cNvSpPr>
                <a:spLocks noChangeArrowheads="1"/>
              </p:cNvSpPr>
              <p:nvPr/>
            </p:nvSpPr>
            <p:spPr bwMode="auto">
              <a:xfrm>
                <a:off x="1166523" y="5770100"/>
                <a:ext cx="299762" cy="3084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 eaLnBrk="0" hangingPunct="0"/>
                <a:r>
                  <a:rPr lang="en-US" sz="1400">
                    <a:solidFill>
                      <a:schemeClr val="bg1"/>
                    </a:solidFill>
                    <a:latin typeface="Verdana" pitchFamily="34" charset="0"/>
                  </a:rPr>
                  <a:t>0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3082540" y="5770100"/>
                <a:ext cx="413576" cy="3084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 eaLnBrk="0" hangingPunct="0"/>
                <a:r>
                  <a:rPr lang="en-US" sz="1400">
                    <a:solidFill>
                      <a:schemeClr val="bg1"/>
                    </a:solidFill>
                    <a:latin typeface="Verdana" pitchFamily="34" charset="0"/>
                  </a:rPr>
                  <a:t>40</a:t>
                </a:r>
              </a:p>
            </p:txBody>
          </p:sp>
          <p:sp>
            <p:nvSpPr>
              <p:cNvPr id="14" name="Rectangle 35"/>
              <p:cNvSpPr>
                <a:spLocks noChangeArrowheads="1"/>
              </p:cNvSpPr>
              <p:nvPr/>
            </p:nvSpPr>
            <p:spPr bwMode="auto">
              <a:xfrm>
                <a:off x="7952749" y="5770100"/>
                <a:ext cx="527388" cy="3084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 eaLnBrk="0" hangingPunct="0"/>
                <a:r>
                  <a:rPr lang="en-US" sz="1400">
                    <a:solidFill>
                      <a:schemeClr val="bg1"/>
                    </a:solidFill>
                    <a:latin typeface="Verdana" pitchFamily="34" charset="0"/>
                  </a:rPr>
                  <a:t>140</a:t>
                </a:r>
              </a:p>
            </p:txBody>
          </p:sp>
          <p:sp>
            <p:nvSpPr>
              <p:cNvPr id="15" name="Line 6"/>
              <p:cNvSpPr>
                <a:spLocks noChangeShapeType="1"/>
              </p:cNvSpPr>
              <p:nvPr/>
            </p:nvSpPr>
            <p:spPr bwMode="auto">
              <a:xfrm>
                <a:off x="1312835" y="1858500"/>
                <a:ext cx="0" cy="3833813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7"/>
              <p:cNvSpPr>
                <a:spLocks noChangeShapeType="1"/>
              </p:cNvSpPr>
              <p:nvPr/>
            </p:nvSpPr>
            <p:spPr bwMode="auto">
              <a:xfrm>
                <a:off x="1312835" y="5692313"/>
                <a:ext cx="6899275" cy="0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8"/>
              <p:cNvSpPr>
                <a:spLocks noChangeShapeType="1"/>
              </p:cNvSpPr>
              <p:nvPr/>
            </p:nvSpPr>
            <p:spPr bwMode="auto">
              <a:xfrm flipV="1">
                <a:off x="1312835" y="5692313"/>
                <a:ext cx="0" cy="73025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9"/>
              <p:cNvSpPr>
                <a:spLocks noChangeShapeType="1"/>
              </p:cNvSpPr>
              <p:nvPr/>
            </p:nvSpPr>
            <p:spPr bwMode="auto">
              <a:xfrm flipV="1">
                <a:off x="2298673" y="5692313"/>
                <a:ext cx="0" cy="73025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0"/>
              <p:cNvSpPr>
                <a:spLocks noChangeShapeType="1"/>
              </p:cNvSpPr>
              <p:nvPr/>
            </p:nvSpPr>
            <p:spPr bwMode="auto">
              <a:xfrm flipV="1">
                <a:off x="3284511" y="5692313"/>
                <a:ext cx="0" cy="73025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3"/>
              <p:cNvSpPr>
                <a:spLocks noChangeShapeType="1"/>
              </p:cNvSpPr>
              <p:nvPr/>
            </p:nvSpPr>
            <p:spPr bwMode="auto">
              <a:xfrm flipV="1">
                <a:off x="8213698" y="5692313"/>
                <a:ext cx="0" cy="73025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4"/>
              <p:cNvSpPr>
                <a:spLocks noChangeShapeType="1"/>
              </p:cNvSpPr>
              <p:nvPr/>
            </p:nvSpPr>
            <p:spPr bwMode="auto">
              <a:xfrm>
                <a:off x="8213698" y="1858500"/>
                <a:ext cx="0" cy="3833813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" name="Group 15"/>
              <p:cNvGrpSpPr>
                <a:grpSpLocks/>
              </p:cNvGrpSpPr>
              <p:nvPr/>
            </p:nvGrpSpPr>
            <p:grpSpPr bwMode="auto">
              <a:xfrm>
                <a:off x="1231873" y="1836275"/>
                <a:ext cx="80962" cy="3856038"/>
                <a:chOff x="1023" y="1372"/>
                <a:chExt cx="48" cy="2228"/>
              </a:xfrm>
            </p:grpSpPr>
            <p:sp>
              <p:nvSpPr>
                <p:cNvPr id="33" name="Line 16"/>
                <p:cNvSpPr>
                  <a:spLocks noChangeShapeType="1"/>
                </p:cNvSpPr>
                <p:nvPr/>
              </p:nvSpPr>
              <p:spPr bwMode="auto">
                <a:xfrm>
                  <a:off x="1023" y="2263"/>
                  <a:ext cx="48" cy="0"/>
                </a:xfrm>
                <a:prstGeom prst="line">
                  <a:avLst/>
                </a:prstGeom>
                <a:noFill/>
                <a:ln w="12699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17"/>
                <p:cNvSpPr>
                  <a:spLocks noChangeShapeType="1"/>
                </p:cNvSpPr>
                <p:nvPr/>
              </p:nvSpPr>
              <p:spPr bwMode="auto">
                <a:xfrm>
                  <a:off x="1023" y="3600"/>
                  <a:ext cx="48" cy="0"/>
                </a:xfrm>
                <a:prstGeom prst="line">
                  <a:avLst/>
                </a:prstGeom>
                <a:noFill/>
                <a:ln w="12699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18"/>
                <p:cNvSpPr>
                  <a:spLocks noChangeShapeType="1"/>
                </p:cNvSpPr>
                <p:nvPr/>
              </p:nvSpPr>
              <p:spPr bwMode="auto">
                <a:xfrm>
                  <a:off x="1023" y="3377"/>
                  <a:ext cx="48" cy="0"/>
                </a:xfrm>
                <a:prstGeom prst="line">
                  <a:avLst/>
                </a:prstGeom>
                <a:noFill/>
                <a:ln w="12699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19"/>
                <p:cNvSpPr>
                  <a:spLocks noChangeShapeType="1"/>
                </p:cNvSpPr>
                <p:nvPr/>
              </p:nvSpPr>
              <p:spPr bwMode="auto">
                <a:xfrm>
                  <a:off x="1023" y="3154"/>
                  <a:ext cx="48" cy="0"/>
                </a:xfrm>
                <a:prstGeom prst="line">
                  <a:avLst/>
                </a:prstGeom>
                <a:noFill/>
                <a:ln w="12699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>
                  <a:off x="1023" y="2931"/>
                  <a:ext cx="48" cy="0"/>
                </a:xfrm>
                <a:prstGeom prst="line">
                  <a:avLst/>
                </a:prstGeom>
                <a:noFill/>
                <a:ln w="12699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1023" y="2708"/>
                  <a:ext cx="48" cy="0"/>
                </a:xfrm>
                <a:prstGeom prst="line">
                  <a:avLst/>
                </a:prstGeom>
                <a:noFill/>
                <a:ln w="12699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2"/>
                <p:cNvSpPr>
                  <a:spLocks noChangeShapeType="1"/>
                </p:cNvSpPr>
                <p:nvPr/>
              </p:nvSpPr>
              <p:spPr bwMode="auto">
                <a:xfrm>
                  <a:off x="1023" y="1372"/>
                  <a:ext cx="48" cy="0"/>
                </a:xfrm>
                <a:prstGeom prst="line">
                  <a:avLst/>
                </a:prstGeom>
                <a:noFill/>
                <a:ln w="12699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3"/>
                <p:cNvSpPr>
                  <a:spLocks noChangeShapeType="1"/>
                </p:cNvSpPr>
                <p:nvPr/>
              </p:nvSpPr>
              <p:spPr bwMode="auto">
                <a:xfrm>
                  <a:off x="1023" y="2486"/>
                  <a:ext cx="48" cy="0"/>
                </a:xfrm>
                <a:prstGeom prst="line">
                  <a:avLst/>
                </a:prstGeom>
                <a:noFill/>
                <a:ln w="12699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4"/>
                <p:cNvSpPr>
                  <a:spLocks noChangeShapeType="1"/>
                </p:cNvSpPr>
                <p:nvPr/>
              </p:nvSpPr>
              <p:spPr bwMode="auto">
                <a:xfrm>
                  <a:off x="1023" y="1817"/>
                  <a:ext cx="48" cy="0"/>
                </a:xfrm>
                <a:prstGeom prst="line">
                  <a:avLst/>
                </a:prstGeom>
                <a:noFill/>
                <a:ln w="12699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5"/>
                <p:cNvSpPr>
                  <a:spLocks noChangeShapeType="1"/>
                </p:cNvSpPr>
                <p:nvPr/>
              </p:nvSpPr>
              <p:spPr bwMode="auto">
                <a:xfrm>
                  <a:off x="1023" y="2040"/>
                  <a:ext cx="48" cy="0"/>
                </a:xfrm>
                <a:prstGeom prst="line">
                  <a:avLst/>
                </a:prstGeom>
                <a:noFill/>
                <a:ln w="12699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26"/>
                <p:cNvSpPr>
                  <a:spLocks noChangeShapeType="1"/>
                </p:cNvSpPr>
                <p:nvPr/>
              </p:nvSpPr>
              <p:spPr bwMode="auto">
                <a:xfrm>
                  <a:off x="1023" y="1594"/>
                  <a:ext cx="48" cy="0"/>
                </a:xfrm>
                <a:prstGeom prst="line">
                  <a:avLst/>
                </a:prstGeom>
                <a:noFill/>
                <a:ln w="12699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3" name="Line 28"/>
              <p:cNvSpPr>
                <a:spLocks noChangeShapeType="1"/>
              </p:cNvSpPr>
              <p:nvPr/>
            </p:nvSpPr>
            <p:spPr bwMode="auto">
              <a:xfrm flipV="1">
                <a:off x="4270349" y="5692313"/>
                <a:ext cx="0" cy="73025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74"/>
              <p:cNvSpPr>
                <a:spLocks noChangeArrowheads="1"/>
              </p:cNvSpPr>
              <p:nvPr/>
            </p:nvSpPr>
            <p:spPr bwMode="auto">
              <a:xfrm>
                <a:off x="1312835" y="1836275"/>
                <a:ext cx="6900863" cy="3856038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en-US" sz="2000" b="1" i="1">
                  <a:latin typeface="Times New Roman" pitchFamily="18" charset="0"/>
                </a:endParaRPr>
              </a:p>
            </p:txBody>
          </p:sp>
          <p:sp>
            <p:nvSpPr>
              <p:cNvPr id="25" name="Rectangle 33"/>
              <p:cNvSpPr>
                <a:spLocks noChangeArrowheads="1"/>
              </p:cNvSpPr>
              <p:nvPr/>
            </p:nvSpPr>
            <p:spPr bwMode="auto">
              <a:xfrm>
                <a:off x="2092506" y="5770100"/>
                <a:ext cx="413576" cy="3084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 eaLnBrk="0" hangingPunct="0"/>
                <a:r>
                  <a:rPr lang="en-US" sz="1400">
                    <a:solidFill>
                      <a:schemeClr val="bg1"/>
                    </a:solidFill>
                    <a:latin typeface="Verdana" pitchFamily="34" charset="0"/>
                  </a:rPr>
                  <a:t>20</a:t>
                </a:r>
              </a:p>
            </p:txBody>
          </p:sp>
          <p:sp>
            <p:nvSpPr>
              <p:cNvPr id="26" name="Rectangle 34"/>
              <p:cNvSpPr>
                <a:spLocks noChangeArrowheads="1"/>
              </p:cNvSpPr>
              <p:nvPr/>
            </p:nvSpPr>
            <p:spPr bwMode="auto">
              <a:xfrm>
                <a:off x="4064565" y="5770100"/>
                <a:ext cx="413576" cy="3084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 eaLnBrk="0" hangingPunct="0"/>
                <a:r>
                  <a:rPr lang="en-US" sz="1400">
                    <a:solidFill>
                      <a:schemeClr val="bg1"/>
                    </a:solidFill>
                    <a:latin typeface="Verdana" pitchFamily="34" charset="0"/>
                  </a:rPr>
                  <a:t>60</a:t>
                </a:r>
              </a:p>
            </p:txBody>
          </p:sp>
          <p:sp>
            <p:nvSpPr>
              <p:cNvPr id="27" name="Rectangle 34"/>
              <p:cNvSpPr>
                <a:spLocks noChangeArrowheads="1"/>
              </p:cNvSpPr>
              <p:nvPr/>
            </p:nvSpPr>
            <p:spPr bwMode="auto">
              <a:xfrm>
                <a:off x="5981672" y="5770100"/>
                <a:ext cx="527388" cy="3084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 eaLnBrk="0" hangingPunct="0"/>
                <a:r>
                  <a:rPr lang="en-US" sz="1400">
                    <a:solidFill>
                      <a:schemeClr val="bg1"/>
                    </a:solidFill>
                    <a:latin typeface="Verdana" pitchFamily="34" charset="0"/>
                  </a:rPr>
                  <a:t>100</a:t>
                </a:r>
              </a:p>
            </p:txBody>
          </p:sp>
          <p:sp>
            <p:nvSpPr>
              <p:cNvPr id="28" name="Line 28"/>
              <p:cNvSpPr>
                <a:spLocks noChangeShapeType="1"/>
              </p:cNvSpPr>
              <p:nvPr/>
            </p:nvSpPr>
            <p:spPr bwMode="auto">
              <a:xfrm flipV="1">
                <a:off x="5256187" y="5692313"/>
                <a:ext cx="0" cy="73025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35"/>
              <p:cNvSpPr>
                <a:spLocks noChangeArrowheads="1"/>
              </p:cNvSpPr>
              <p:nvPr/>
            </p:nvSpPr>
            <p:spPr bwMode="auto">
              <a:xfrm>
                <a:off x="6967835" y="5770100"/>
                <a:ext cx="527388" cy="3084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 eaLnBrk="0" hangingPunct="0"/>
                <a:r>
                  <a:rPr lang="en-US" sz="1400">
                    <a:solidFill>
                      <a:schemeClr val="bg1"/>
                    </a:solidFill>
                    <a:latin typeface="Verdana" pitchFamily="34" charset="0"/>
                  </a:rPr>
                  <a:t>120</a:t>
                </a:r>
              </a:p>
            </p:txBody>
          </p:sp>
          <p:sp>
            <p:nvSpPr>
              <p:cNvPr id="30" name="Rectangle 34"/>
              <p:cNvSpPr>
                <a:spLocks noChangeArrowheads="1"/>
              </p:cNvSpPr>
              <p:nvPr/>
            </p:nvSpPr>
            <p:spPr bwMode="auto">
              <a:xfrm>
                <a:off x="5053664" y="5770100"/>
                <a:ext cx="413576" cy="3084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 eaLnBrk="0" hangingPunct="0"/>
                <a:r>
                  <a:rPr lang="en-US" sz="1400">
                    <a:solidFill>
                      <a:schemeClr val="bg1"/>
                    </a:solidFill>
                    <a:latin typeface="Verdana" pitchFamily="34" charset="0"/>
                  </a:rPr>
                  <a:t>80</a:t>
                </a:r>
              </a:p>
            </p:txBody>
          </p:sp>
          <p:sp>
            <p:nvSpPr>
              <p:cNvPr id="31" name="Line 28"/>
              <p:cNvSpPr>
                <a:spLocks noChangeShapeType="1"/>
              </p:cNvSpPr>
              <p:nvPr/>
            </p:nvSpPr>
            <p:spPr bwMode="auto">
              <a:xfrm flipV="1">
                <a:off x="6242025" y="5692313"/>
                <a:ext cx="0" cy="73025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28"/>
              <p:cNvSpPr>
                <a:spLocks noChangeShapeType="1"/>
              </p:cNvSpPr>
              <p:nvPr/>
            </p:nvSpPr>
            <p:spPr bwMode="auto">
              <a:xfrm flipV="1">
                <a:off x="7227863" y="5692313"/>
                <a:ext cx="0" cy="73025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" name="TextBox 123"/>
            <p:cNvSpPr txBox="1">
              <a:spLocks noChangeArrowheads="1"/>
            </p:cNvSpPr>
            <p:nvPr/>
          </p:nvSpPr>
          <p:spPr bwMode="auto">
            <a:xfrm>
              <a:off x="3234690" y="4601405"/>
              <a:ext cx="312918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0" hangingPunct="0"/>
              <a:r>
                <a:rPr lang="en-US" sz="1200">
                  <a:solidFill>
                    <a:srgbClr val="FFFFFF"/>
                  </a:solidFill>
                  <a:latin typeface="Verdana" pitchFamily="34" charset="0"/>
                  <a:ea typeface="ＭＳ Ｐゴシック"/>
                  <a:cs typeface="ＭＳ Ｐゴシック"/>
                </a:rPr>
                <a:t>Partially or mis-matched URD</a:t>
              </a:r>
            </a:p>
          </p:txBody>
        </p:sp>
        <p:sp>
          <p:nvSpPr>
            <p:cNvPr id="6" name="TextBox 182"/>
            <p:cNvSpPr txBox="1">
              <a:spLocks noChangeArrowheads="1"/>
            </p:cNvSpPr>
            <p:nvPr/>
          </p:nvSpPr>
          <p:spPr bwMode="auto">
            <a:xfrm>
              <a:off x="4011930" y="3105699"/>
              <a:ext cx="337915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0" hangingPunct="0"/>
              <a:r>
                <a:rPr lang="en-US" sz="1200">
                  <a:solidFill>
                    <a:srgbClr val="FFFFFF"/>
                  </a:solidFill>
                  <a:latin typeface="Verdana" pitchFamily="34" charset="0"/>
                  <a:ea typeface="ＭＳ Ｐゴシック"/>
                  <a:cs typeface="ＭＳ Ｐゴシック"/>
                </a:rPr>
                <a:t>HLA-identical sibling/Other related</a:t>
              </a:r>
            </a:p>
          </p:txBody>
        </p:sp>
        <p:sp>
          <p:nvSpPr>
            <p:cNvPr id="7" name="TextBox 185"/>
            <p:cNvSpPr txBox="1">
              <a:spLocks noChangeArrowheads="1"/>
            </p:cNvSpPr>
            <p:nvPr/>
          </p:nvSpPr>
          <p:spPr bwMode="auto">
            <a:xfrm>
              <a:off x="5116513" y="3962949"/>
              <a:ext cx="219456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0" hangingPunct="0"/>
              <a:r>
                <a:rPr lang="en-US" sz="1200">
                  <a:solidFill>
                    <a:srgbClr val="FFFFFF"/>
                  </a:solidFill>
                  <a:latin typeface="Verdana" pitchFamily="34" charset="0"/>
                  <a:ea typeface="ＭＳ Ｐゴシック"/>
                  <a:cs typeface="ＭＳ Ｐゴシック"/>
                </a:rPr>
                <a:t>Well-matched URD</a:t>
              </a:r>
            </a:p>
          </p:txBody>
        </p:sp>
      </p:grpSp>
      <p:sp>
        <p:nvSpPr>
          <p:cNvPr id="79" name="Freeform 512"/>
          <p:cNvSpPr>
            <a:spLocks/>
          </p:cNvSpPr>
          <p:nvPr/>
        </p:nvSpPr>
        <p:spPr bwMode="auto">
          <a:xfrm>
            <a:off x="1311275" y="1577975"/>
            <a:ext cx="6600825" cy="1981200"/>
          </a:xfrm>
          <a:custGeom>
            <a:avLst/>
            <a:gdLst>
              <a:gd name="T0" fmla="*/ 2147483647 w 3289"/>
              <a:gd name="T1" fmla="*/ 0 h 969"/>
              <a:gd name="T2" fmla="*/ 2147483647 w 3289"/>
              <a:gd name="T3" fmla="*/ 2147483647 h 969"/>
              <a:gd name="T4" fmla="*/ 2147483647 w 3289"/>
              <a:gd name="T5" fmla="*/ 2147483647 h 969"/>
              <a:gd name="T6" fmla="*/ 2147483647 w 3289"/>
              <a:gd name="T7" fmla="*/ 2147483647 h 969"/>
              <a:gd name="T8" fmla="*/ 2147483647 w 3289"/>
              <a:gd name="T9" fmla="*/ 2147483647 h 969"/>
              <a:gd name="T10" fmla="*/ 2147483647 w 3289"/>
              <a:gd name="T11" fmla="*/ 2147483647 h 969"/>
              <a:gd name="T12" fmla="*/ 2147483647 w 3289"/>
              <a:gd name="T13" fmla="*/ 2147483647 h 969"/>
              <a:gd name="T14" fmla="*/ 2147483647 w 3289"/>
              <a:gd name="T15" fmla="*/ 2147483647 h 969"/>
              <a:gd name="T16" fmla="*/ 2147483647 w 3289"/>
              <a:gd name="T17" fmla="*/ 2147483647 h 969"/>
              <a:gd name="T18" fmla="*/ 2147483647 w 3289"/>
              <a:gd name="T19" fmla="*/ 2147483647 h 969"/>
              <a:gd name="T20" fmla="*/ 2147483647 w 3289"/>
              <a:gd name="T21" fmla="*/ 2147483647 h 969"/>
              <a:gd name="T22" fmla="*/ 2147483647 w 3289"/>
              <a:gd name="T23" fmla="*/ 2147483647 h 969"/>
              <a:gd name="T24" fmla="*/ 2147483647 w 3289"/>
              <a:gd name="T25" fmla="*/ 2147483647 h 969"/>
              <a:gd name="T26" fmla="*/ 2147483647 w 3289"/>
              <a:gd name="T27" fmla="*/ 2147483647 h 969"/>
              <a:gd name="T28" fmla="*/ 2147483647 w 3289"/>
              <a:gd name="T29" fmla="*/ 2147483647 h 969"/>
              <a:gd name="T30" fmla="*/ 2147483647 w 3289"/>
              <a:gd name="T31" fmla="*/ 2147483647 h 969"/>
              <a:gd name="T32" fmla="*/ 2147483647 w 3289"/>
              <a:gd name="T33" fmla="*/ 2147483647 h 969"/>
              <a:gd name="T34" fmla="*/ 2147483647 w 3289"/>
              <a:gd name="T35" fmla="*/ 2147483647 h 969"/>
              <a:gd name="T36" fmla="*/ 2147483647 w 3289"/>
              <a:gd name="T37" fmla="*/ 2147483647 h 969"/>
              <a:gd name="T38" fmla="*/ 2147483647 w 3289"/>
              <a:gd name="T39" fmla="*/ 2147483647 h 969"/>
              <a:gd name="T40" fmla="*/ 2147483647 w 3289"/>
              <a:gd name="T41" fmla="*/ 2147483647 h 969"/>
              <a:gd name="T42" fmla="*/ 2147483647 w 3289"/>
              <a:gd name="T43" fmla="*/ 2147483647 h 969"/>
              <a:gd name="T44" fmla="*/ 2147483647 w 3289"/>
              <a:gd name="T45" fmla="*/ 2147483647 h 969"/>
              <a:gd name="T46" fmla="*/ 2147483647 w 3289"/>
              <a:gd name="T47" fmla="*/ 2147483647 h 969"/>
              <a:gd name="T48" fmla="*/ 2147483647 w 3289"/>
              <a:gd name="T49" fmla="*/ 2147483647 h 969"/>
              <a:gd name="T50" fmla="*/ 2147483647 w 3289"/>
              <a:gd name="T51" fmla="*/ 2147483647 h 969"/>
              <a:gd name="T52" fmla="*/ 2147483647 w 3289"/>
              <a:gd name="T53" fmla="*/ 2147483647 h 969"/>
              <a:gd name="T54" fmla="*/ 2147483647 w 3289"/>
              <a:gd name="T55" fmla="*/ 2147483647 h 969"/>
              <a:gd name="T56" fmla="*/ 2147483647 w 3289"/>
              <a:gd name="T57" fmla="*/ 2147483647 h 969"/>
              <a:gd name="T58" fmla="*/ 2147483647 w 3289"/>
              <a:gd name="T59" fmla="*/ 2147483647 h 969"/>
              <a:gd name="T60" fmla="*/ 2147483647 w 3289"/>
              <a:gd name="T61" fmla="*/ 2147483647 h 969"/>
              <a:gd name="T62" fmla="*/ 2147483647 w 3289"/>
              <a:gd name="T63" fmla="*/ 2147483647 h 969"/>
              <a:gd name="T64" fmla="*/ 2147483647 w 3289"/>
              <a:gd name="T65" fmla="*/ 2147483647 h 969"/>
              <a:gd name="T66" fmla="*/ 2147483647 w 3289"/>
              <a:gd name="T67" fmla="*/ 2147483647 h 969"/>
              <a:gd name="T68" fmla="*/ 2147483647 w 3289"/>
              <a:gd name="T69" fmla="*/ 2147483647 h 969"/>
              <a:gd name="T70" fmla="*/ 2147483647 w 3289"/>
              <a:gd name="T71" fmla="*/ 2147483647 h 969"/>
              <a:gd name="T72" fmla="*/ 2147483647 w 3289"/>
              <a:gd name="T73" fmla="*/ 2147483647 h 969"/>
              <a:gd name="T74" fmla="*/ 2147483647 w 3289"/>
              <a:gd name="T75" fmla="*/ 2147483647 h 96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3289"/>
              <a:gd name="T115" fmla="*/ 0 h 969"/>
              <a:gd name="T116" fmla="*/ 3289 w 3289"/>
              <a:gd name="T117" fmla="*/ 969 h 96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3289" h="969">
                <a:moveTo>
                  <a:pt x="0" y="0"/>
                </a:moveTo>
                <a:lnTo>
                  <a:pt x="29" y="0"/>
                </a:lnTo>
                <a:lnTo>
                  <a:pt x="29" y="23"/>
                </a:lnTo>
                <a:lnTo>
                  <a:pt x="51" y="23"/>
                </a:lnTo>
                <a:lnTo>
                  <a:pt x="51" y="47"/>
                </a:lnTo>
                <a:lnTo>
                  <a:pt x="80" y="47"/>
                </a:lnTo>
                <a:lnTo>
                  <a:pt x="80" y="69"/>
                </a:lnTo>
                <a:lnTo>
                  <a:pt x="92" y="69"/>
                </a:lnTo>
                <a:lnTo>
                  <a:pt x="92" y="93"/>
                </a:lnTo>
                <a:lnTo>
                  <a:pt x="98" y="93"/>
                </a:lnTo>
                <a:lnTo>
                  <a:pt x="98" y="115"/>
                </a:lnTo>
                <a:lnTo>
                  <a:pt x="113" y="115"/>
                </a:lnTo>
                <a:lnTo>
                  <a:pt x="113" y="138"/>
                </a:lnTo>
                <a:lnTo>
                  <a:pt x="118" y="138"/>
                </a:lnTo>
                <a:lnTo>
                  <a:pt x="118" y="162"/>
                </a:lnTo>
                <a:lnTo>
                  <a:pt x="137" y="162"/>
                </a:lnTo>
                <a:lnTo>
                  <a:pt x="137" y="184"/>
                </a:lnTo>
                <a:lnTo>
                  <a:pt x="154" y="184"/>
                </a:lnTo>
                <a:lnTo>
                  <a:pt x="154" y="210"/>
                </a:lnTo>
                <a:lnTo>
                  <a:pt x="170" y="210"/>
                </a:lnTo>
                <a:lnTo>
                  <a:pt x="170" y="232"/>
                </a:lnTo>
                <a:lnTo>
                  <a:pt x="175" y="232"/>
                </a:lnTo>
                <a:lnTo>
                  <a:pt x="175" y="256"/>
                </a:lnTo>
                <a:lnTo>
                  <a:pt x="183" y="256"/>
                </a:lnTo>
                <a:lnTo>
                  <a:pt x="183" y="278"/>
                </a:lnTo>
                <a:lnTo>
                  <a:pt x="189" y="278"/>
                </a:lnTo>
                <a:lnTo>
                  <a:pt x="189" y="301"/>
                </a:lnTo>
                <a:lnTo>
                  <a:pt x="190" y="301"/>
                </a:lnTo>
                <a:lnTo>
                  <a:pt x="190" y="325"/>
                </a:lnTo>
                <a:lnTo>
                  <a:pt x="192" y="325"/>
                </a:lnTo>
                <a:lnTo>
                  <a:pt x="192" y="347"/>
                </a:lnTo>
                <a:lnTo>
                  <a:pt x="226" y="347"/>
                </a:lnTo>
                <a:lnTo>
                  <a:pt x="226" y="371"/>
                </a:lnTo>
                <a:lnTo>
                  <a:pt x="235" y="371"/>
                </a:lnTo>
                <a:lnTo>
                  <a:pt x="235" y="395"/>
                </a:lnTo>
                <a:lnTo>
                  <a:pt x="269" y="395"/>
                </a:lnTo>
                <a:lnTo>
                  <a:pt x="269" y="419"/>
                </a:lnTo>
                <a:lnTo>
                  <a:pt x="271" y="419"/>
                </a:lnTo>
                <a:lnTo>
                  <a:pt x="271" y="441"/>
                </a:lnTo>
                <a:lnTo>
                  <a:pt x="278" y="441"/>
                </a:lnTo>
                <a:lnTo>
                  <a:pt x="278" y="466"/>
                </a:lnTo>
                <a:lnTo>
                  <a:pt x="280" y="466"/>
                </a:lnTo>
                <a:lnTo>
                  <a:pt x="280" y="490"/>
                </a:lnTo>
                <a:lnTo>
                  <a:pt x="304" y="490"/>
                </a:lnTo>
                <a:lnTo>
                  <a:pt x="304" y="514"/>
                </a:lnTo>
                <a:lnTo>
                  <a:pt x="333" y="514"/>
                </a:lnTo>
                <a:lnTo>
                  <a:pt x="333" y="541"/>
                </a:lnTo>
                <a:lnTo>
                  <a:pt x="358" y="541"/>
                </a:lnTo>
                <a:lnTo>
                  <a:pt x="358" y="565"/>
                </a:lnTo>
                <a:lnTo>
                  <a:pt x="405" y="565"/>
                </a:lnTo>
                <a:lnTo>
                  <a:pt x="405" y="591"/>
                </a:lnTo>
                <a:lnTo>
                  <a:pt x="427" y="591"/>
                </a:lnTo>
                <a:lnTo>
                  <a:pt x="427" y="617"/>
                </a:lnTo>
                <a:lnTo>
                  <a:pt x="448" y="617"/>
                </a:lnTo>
                <a:lnTo>
                  <a:pt x="448" y="642"/>
                </a:lnTo>
                <a:lnTo>
                  <a:pt x="456" y="642"/>
                </a:lnTo>
                <a:lnTo>
                  <a:pt x="456" y="670"/>
                </a:lnTo>
                <a:lnTo>
                  <a:pt x="846" y="670"/>
                </a:lnTo>
                <a:lnTo>
                  <a:pt x="846" y="699"/>
                </a:lnTo>
                <a:lnTo>
                  <a:pt x="853" y="699"/>
                </a:lnTo>
                <a:lnTo>
                  <a:pt x="915" y="699"/>
                </a:lnTo>
                <a:lnTo>
                  <a:pt x="916" y="699"/>
                </a:lnTo>
                <a:lnTo>
                  <a:pt x="916" y="735"/>
                </a:lnTo>
                <a:lnTo>
                  <a:pt x="940" y="735"/>
                </a:lnTo>
                <a:lnTo>
                  <a:pt x="940" y="771"/>
                </a:lnTo>
                <a:lnTo>
                  <a:pt x="976" y="771"/>
                </a:lnTo>
                <a:lnTo>
                  <a:pt x="1404" y="771"/>
                </a:lnTo>
                <a:lnTo>
                  <a:pt x="1445" y="771"/>
                </a:lnTo>
                <a:lnTo>
                  <a:pt x="1445" y="817"/>
                </a:lnTo>
                <a:lnTo>
                  <a:pt x="1459" y="817"/>
                </a:lnTo>
                <a:lnTo>
                  <a:pt x="2221" y="817"/>
                </a:lnTo>
                <a:lnTo>
                  <a:pt x="2300" y="817"/>
                </a:lnTo>
                <a:lnTo>
                  <a:pt x="2300" y="969"/>
                </a:lnTo>
                <a:lnTo>
                  <a:pt x="3289" y="969"/>
                </a:lnTo>
              </a:path>
            </a:pathLst>
          </a:custGeom>
          <a:noFill/>
          <a:ln w="28575">
            <a:solidFill>
              <a:srgbClr val="92D05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0" name="Freeform 664"/>
          <p:cNvSpPr>
            <a:spLocks/>
          </p:cNvSpPr>
          <p:nvPr/>
        </p:nvSpPr>
        <p:spPr bwMode="auto">
          <a:xfrm>
            <a:off x="1311275" y="1577975"/>
            <a:ext cx="5000625" cy="2697163"/>
          </a:xfrm>
          <a:custGeom>
            <a:avLst/>
            <a:gdLst>
              <a:gd name="T0" fmla="*/ 2147483647 w 2491"/>
              <a:gd name="T1" fmla="*/ 0 h 1319"/>
              <a:gd name="T2" fmla="*/ 2147483647 w 2491"/>
              <a:gd name="T3" fmla="*/ 2147483647 h 1319"/>
              <a:gd name="T4" fmla="*/ 2147483647 w 2491"/>
              <a:gd name="T5" fmla="*/ 2147483647 h 1319"/>
              <a:gd name="T6" fmla="*/ 2147483647 w 2491"/>
              <a:gd name="T7" fmla="*/ 2147483647 h 1319"/>
              <a:gd name="T8" fmla="*/ 2147483647 w 2491"/>
              <a:gd name="T9" fmla="*/ 2147483647 h 1319"/>
              <a:gd name="T10" fmla="*/ 2147483647 w 2491"/>
              <a:gd name="T11" fmla="*/ 2147483647 h 1319"/>
              <a:gd name="T12" fmla="*/ 2147483647 w 2491"/>
              <a:gd name="T13" fmla="*/ 2147483647 h 1319"/>
              <a:gd name="T14" fmla="*/ 2147483647 w 2491"/>
              <a:gd name="T15" fmla="*/ 2147483647 h 1319"/>
              <a:gd name="T16" fmla="*/ 2147483647 w 2491"/>
              <a:gd name="T17" fmla="*/ 2147483647 h 1319"/>
              <a:gd name="T18" fmla="*/ 2147483647 w 2491"/>
              <a:gd name="T19" fmla="*/ 2147483647 h 1319"/>
              <a:gd name="T20" fmla="*/ 2147483647 w 2491"/>
              <a:gd name="T21" fmla="*/ 2147483647 h 1319"/>
              <a:gd name="T22" fmla="*/ 2147483647 w 2491"/>
              <a:gd name="T23" fmla="*/ 2147483647 h 1319"/>
              <a:gd name="T24" fmla="*/ 2147483647 w 2491"/>
              <a:gd name="T25" fmla="*/ 2147483647 h 1319"/>
              <a:gd name="T26" fmla="*/ 2147483647 w 2491"/>
              <a:gd name="T27" fmla="*/ 2147483647 h 1319"/>
              <a:gd name="T28" fmla="*/ 2147483647 w 2491"/>
              <a:gd name="T29" fmla="*/ 2147483647 h 1319"/>
              <a:gd name="T30" fmla="*/ 2147483647 w 2491"/>
              <a:gd name="T31" fmla="*/ 2147483647 h 1319"/>
              <a:gd name="T32" fmla="*/ 2147483647 w 2491"/>
              <a:gd name="T33" fmla="*/ 2147483647 h 1319"/>
              <a:gd name="T34" fmla="*/ 2147483647 w 2491"/>
              <a:gd name="T35" fmla="*/ 2147483647 h 1319"/>
              <a:gd name="T36" fmla="*/ 2147483647 w 2491"/>
              <a:gd name="T37" fmla="*/ 2147483647 h 1319"/>
              <a:gd name="T38" fmla="*/ 2147483647 w 2491"/>
              <a:gd name="T39" fmla="*/ 2147483647 h 1319"/>
              <a:gd name="T40" fmla="*/ 2147483647 w 2491"/>
              <a:gd name="T41" fmla="*/ 2147483647 h 1319"/>
              <a:gd name="T42" fmla="*/ 2147483647 w 2491"/>
              <a:gd name="T43" fmla="*/ 2147483647 h 1319"/>
              <a:gd name="T44" fmla="*/ 2147483647 w 2491"/>
              <a:gd name="T45" fmla="*/ 2147483647 h 1319"/>
              <a:gd name="T46" fmla="*/ 2147483647 w 2491"/>
              <a:gd name="T47" fmla="*/ 2147483647 h 1319"/>
              <a:gd name="T48" fmla="*/ 2147483647 w 2491"/>
              <a:gd name="T49" fmla="*/ 2147483647 h 1319"/>
              <a:gd name="T50" fmla="*/ 2147483647 w 2491"/>
              <a:gd name="T51" fmla="*/ 2147483647 h 1319"/>
              <a:gd name="T52" fmla="*/ 2147483647 w 2491"/>
              <a:gd name="T53" fmla="*/ 2147483647 h 1319"/>
              <a:gd name="T54" fmla="*/ 2147483647 w 2491"/>
              <a:gd name="T55" fmla="*/ 2147483647 h 1319"/>
              <a:gd name="T56" fmla="*/ 2147483647 w 2491"/>
              <a:gd name="T57" fmla="*/ 2147483647 h 1319"/>
              <a:gd name="T58" fmla="*/ 2147483647 w 2491"/>
              <a:gd name="T59" fmla="*/ 2147483647 h 1319"/>
              <a:gd name="T60" fmla="*/ 2147483647 w 2491"/>
              <a:gd name="T61" fmla="*/ 2147483647 h 1319"/>
              <a:gd name="T62" fmla="*/ 2147483647 w 2491"/>
              <a:gd name="T63" fmla="*/ 2147483647 h 1319"/>
              <a:gd name="T64" fmla="*/ 2147483647 w 2491"/>
              <a:gd name="T65" fmla="*/ 2147483647 h 131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91"/>
              <a:gd name="T100" fmla="*/ 0 h 1319"/>
              <a:gd name="T101" fmla="*/ 2491 w 2491"/>
              <a:gd name="T102" fmla="*/ 1319 h 131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91" h="1319">
                <a:moveTo>
                  <a:pt x="0" y="0"/>
                </a:moveTo>
                <a:lnTo>
                  <a:pt x="7" y="0"/>
                </a:lnTo>
                <a:lnTo>
                  <a:pt x="7" y="38"/>
                </a:lnTo>
                <a:lnTo>
                  <a:pt x="15" y="38"/>
                </a:lnTo>
                <a:lnTo>
                  <a:pt x="15" y="114"/>
                </a:lnTo>
                <a:lnTo>
                  <a:pt x="17" y="114"/>
                </a:lnTo>
                <a:lnTo>
                  <a:pt x="17" y="150"/>
                </a:lnTo>
                <a:lnTo>
                  <a:pt x="24" y="150"/>
                </a:lnTo>
                <a:lnTo>
                  <a:pt x="24" y="187"/>
                </a:lnTo>
                <a:lnTo>
                  <a:pt x="25" y="187"/>
                </a:lnTo>
                <a:lnTo>
                  <a:pt x="25" y="225"/>
                </a:lnTo>
                <a:lnTo>
                  <a:pt x="37" y="225"/>
                </a:lnTo>
                <a:lnTo>
                  <a:pt x="37" y="263"/>
                </a:lnTo>
                <a:lnTo>
                  <a:pt x="41" y="263"/>
                </a:lnTo>
                <a:lnTo>
                  <a:pt x="41" y="301"/>
                </a:lnTo>
                <a:lnTo>
                  <a:pt x="43" y="301"/>
                </a:lnTo>
                <a:lnTo>
                  <a:pt x="43" y="340"/>
                </a:lnTo>
                <a:lnTo>
                  <a:pt x="51" y="340"/>
                </a:lnTo>
                <a:lnTo>
                  <a:pt x="51" y="376"/>
                </a:lnTo>
                <a:lnTo>
                  <a:pt x="53" y="376"/>
                </a:lnTo>
                <a:lnTo>
                  <a:pt x="53" y="414"/>
                </a:lnTo>
                <a:lnTo>
                  <a:pt x="67" y="414"/>
                </a:lnTo>
                <a:lnTo>
                  <a:pt x="67" y="490"/>
                </a:lnTo>
                <a:lnTo>
                  <a:pt x="82" y="490"/>
                </a:lnTo>
                <a:lnTo>
                  <a:pt x="82" y="527"/>
                </a:lnTo>
                <a:lnTo>
                  <a:pt x="134" y="527"/>
                </a:lnTo>
                <a:lnTo>
                  <a:pt x="134" y="565"/>
                </a:lnTo>
                <a:lnTo>
                  <a:pt x="142" y="565"/>
                </a:lnTo>
                <a:lnTo>
                  <a:pt x="142" y="603"/>
                </a:lnTo>
                <a:lnTo>
                  <a:pt x="154" y="603"/>
                </a:lnTo>
                <a:lnTo>
                  <a:pt x="154" y="639"/>
                </a:lnTo>
                <a:lnTo>
                  <a:pt x="163" y="639"/>
                </a:lnTo>
                <a:lnTo>
                  <a:pt x="163" y="677"/>
                </a:lnTo>
                <a:lnTo>
                  <a:pt x="170" y="677"/>
                </a:lnTo>
                <a:lnTo>
                  <a:pt x="170" y="714"/>
                </a:lnTo>
                <a:lnTo>
                  <a:pt x="197" y="714"/>
                </a:lnTo>
                <a:lnTo>
                  <a:pt x="197" y="752"/>
                </a:lnTo>
                <a:lnTo>
                  <a:pt x="209" y="752"/>
                </a:lnTo>
                <a:lnTo>
                  <a:pt x="209" y="792"/>
                </a:lnTo>
                <a:lnTo>
                  <a:pt x="218" y="792"/>
                </a:lnTo>
                <a:lnTo>
                  <a:pt x="218" y="829"/>
                </a:lnTo>
                <a:lnTo>
                  <a:pt x="231" y="829"/>
                </a:lnTo>
                <a:lnTo>
                  <a:pt x="231" y="866"/>
                </a:lnTo>
                <a:lnTo>
                  <a:pt x="238" y="866"/>
                </a:lnTo>
                <a:lnTo>
                  <a:pt x="238" y="905"/>
                </a:lnTo>
                <a:lnTo>
                  <a:pt x="243" y="905"/>
                </a:lnTo>
                <a:lnTo>
                  <a:pt x="243" y="944"/>
                </a:lnTo>
                <a:lnTo>
                  <a:pt x="254" y="944"/>
                </a:lnTo>
                <a:lnTo>
                  <a:pt x="254" y="984"/>
                </a:lnTo>
                <a:lnTo>
                  <a:pt x="285" y="984"/>
                </a:lnTo>
                <a:lnTo>
                  <a:pt x="285" y="1022"/>
                </a:lnTo>
                <a:lnTo>
                  <a:pt x="293" y="1022"/>
                </a:lnTo>
                <a:lnTo>
                  <a:pt x="293" y="1063"/>
                </a:lnTo>
                <a:lnTo>
                  <a:pt x="343" y="1063"/>
                </a:lnTo>
                <a:lnTo>
                  <a:pt x="343" y="1145"/>
                </a:lnTo>
                <a:lnTo>
                  <a:pt x="355" y="1145"/>
                </a:lnTo>
                <a:lnTo>
                  <a:pt x="355" y="1187"/>
                </a:lnTo>
                <a:lnTo>
                  <a:pt x="489" y="1187"/>
                </a:lnTo>
                <a:lnTo>
                  <a:pt x="489" y="1228"/>
                </a:lnTo>
                <a:lnTo>
                  <a:pt x="604" y="1228"/>
                </a:lnTo>
                <a:lnTo>
                  <a:pt x="604" y="1271"/>
                </a:lnTo>
                <a:lnTo>
                  <a:pt x="628" y="1271"/>
                </a:lnTo>
                <a:lnTo>
                  <a:pt x="628" y="1319"/>
                </a:lnTo>
                <a:lnTo>
                  <a:pt x="690" y="1319"/>
                </a:lnTo>
                <a:lnTo>
                  <a:pt x="2370" y="1319"/>
                </a:lnTo>
                <a:lnTo>
                  <a:pt x="2491" y="1319"/>
                </a:lnTo>
              </a:path>
            </a:pathLst>
          </a:custGeom>
          <a:noFill/>
          <a:ln w="28575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1" name="Freeform 764"/>
          <p:cNvSpPr>
            <a:spLocks/>
          </p:cNvSpPr>
          <p:nvPr/>
        </p:nvSpPr>
        <p:spPr bwMode="auto">
          <a:xfrm>
            <a:off x="1311275" y="1577975"/>
            <a:ext cx="5970588" cy="2419350"/>
          </a:xfrm>
          <a:custGeom>
            <a:avLst/>
            <a:gdLst>
              <a:gd name="T0" fmla="*/ 2147483647 w 2975"/>
              <a:gd name="T1" fmla="*/ 0 h 1183"/>
              <a:gd name="T2" fmla="*/ 2147483647 w 2975"/>
              <a:gd name="T3" fmla="*/ 2147483647 h 1183"/>
              <a:gd name="T4" fmla="*/ 2147483647 w 2975"/>
              <a:gd name="T5" fmla="*/ 2147483647 h 1183"/>
              <a:gd name="T6" fmla="*/ 2147483647 w 2975"/>
              <a:gd name="T7" fmla="*/ 2147483647 h 1183"/>
              <a:gd name="T8" fmla="*/ 2147483647 w 2975"/>
              <a:gd name="T9" fmla="*/ 2147483647 h 1183"/>
              <a:gd name="T10" fmla="*/ 2147483647 w 2975"/>
              <a:gd name="T11" fmla="*/ 2147483647 h 1183"/>
              <a:gd name="T12" fmla="*/ 2147483647 w 2975"/>
              <a:gd name="T13" fmla="*/ 2147483647 h 1183"/>
              <a:gd name="T14" fmla="*/ 2147483647 w 2975"/>
              <a:gd name="T15" fmla="*/ 2147483647 h 1183"/>
              <a:gd name="T16" fmla="*/ 2147483647 w 2975"/>
              <a:gd name="T17" fmla="*/ 2147483647 h 1183"/>
              <a:gd name="T18" fmla="*/ 2147483647 w 2975"/>
              <a:gd name="T19" fmla="*/ 2147483647 h 1183"/>
              <a:gd name="T20" fmla="*/ 2147483647 w 2975"/>
              <a:gd name="T21" fmla="*/ 2147483647 h 1183"/>
              <a:gd name="T22" fmla="*/ 2147483647 w 2975"/>
              <a:gd name="T23" fmla="*/ 2147483647 h 1183"/>
              <a:gd name="T24" fmla="*/ 2147483647 w 2975"/>
              <a:gd name="T25" fmla="*/ 2147483647 h 1183"/>
              <a:gd name="T26" fmla="*/ 2147483647 w 2975"/>
              <a:gd name="T27" fmla="*/ 2147483647 h 1183"/>
              <a:gd name="T28" fmla="*/ 2147483647 w 2975"/>
              <a:gd name="T29" fmla="*/ 2147483647 h 1183"/>
              <a:gd name="T30" fmla="*/ 2147483647 w 2975"/>
              <a:gd name="T31" fmla="*/ 2147483647 h 1183"/>
              <a:gd name="T32" fmla="*/ 2147483647 w 2975"/>
              <a:gd name="T33" fmla="*/ 2147483647 h 1183"/>
              <a:gd name="T34" fmla="*/ 2147483647 w 2975"/>
              <a:gd name="T35" fmla="*/ 2147483647 h 1183"/>
              <a:gd name="T36" fmla="*/ 2147483647 w 2975"/>
              <a:gd name="T37" fmla="*/ 2147483647 h 1183"/>
              <a:gd name="T38" fmla="*/ 2147483647 w 2975"/>
              <a:gd name="T39" fmla="*/ 2147483647 h 1183"/>
              <a:gd name="T40" fmla="*/ 2147483647 w 2975"/>
              <a:gd name="T41" fmla="*/ 2147483647 h 1183"/>
              <a:gd name="T42" fmla="*/ 2147483647 w 2975"/>
              <a:gd name="T43" fmla="*/ 2147483647 h 1183"/>
              <a:gd name="T44" fmla="*/ 2147483647 w 2975"/>
              <a:gd name="T45" fmla="*/ 2147483647 h 1183"/>
              <a:gd name="T46" fmla="*/ 2147483647 w 2975"/>
              <a:gd name="T47" fmla="*/ 2147483647 h 1183"/>
              <a:gd name="T48" fmla="*/ 2147483647 w 2975"/>
              <a:gd name="T49" fmla="*/ 2147483647 h 1183"/>
              <a:gd name="T50" fmla="*/ 2147483647 w 2975"/>
              <a:gd name="T51" fmla="*/ 2147483647 h 1183"/>
              <a:gd name="T52" fmla="*/ 2147483647 w 2975"/>
              <a:gd name="T53" fmla="*/ 2147483647 h 1183"/>
              <a:gd name="T54" fmla="*/ 2147483647 w 2975"/>
              <a:gd name="T55" fmla="*/ 2147483647 h 1183"/>
              <a:gd name="T56" fmla="*/ 2147483647 w 2975"/>
              <a:gd name="T57" fmla="*/ 2147483647 h 1183"/>
              <a:gd name="T58" fmla="*/ 2147483647 w 2975"/>
              <a:gd name="T59" fmla="*/ 2147483647 h 1183"/>
              <a:gd name="T60" fmla="*/ 2147483647 w 2975"/>
              <a:gd name="T61" fmla="*/ 2147483647 h 1183"/>
              <a:gd name="T62" fmla="*/ 2147483647 w 2975"/>
              <a:gd name="T63" fmla="*/ 2147483647 h 1183"/>
              <a:gd name="T64" fmla="*/ 2147483647 w 2975"/>
              <a:gd name="T65" fmla="*/ 2147483647 h 1183"/>
              <a:gd name="T66" fmla="*/ 2147483647 w 2975"/>
              <a:gd name="T67" fmla="*/ 2147483647 h 1183"/>
              <a:gd name="T68" fmla="*/ 2147483647 w 2975"/>
              <a:gd name="T69" fmla="*/ 2147483647 h 1183"/>
              <a:gd name="T70" fmla="*/ 2147483647 w 2975"/>
              <a:gd name="T71" fmla="*/ 2147483647 h 1183"/>
              <a:gd name="T72" fmla="*/ 2147483647 w 2975"/>
              <a:gd name="T73" fmla="*/ 2147483647 h 1183"/>
              <a:gd name="T74" fmla="*/ 2147483647 w 2975"/>
              <a:gd name="T75" fmla="*/ 2147483647 h 1183"/>
              <a:gd name="T76" fmla="*/ 2147483647 w 2975"/>
              <a:gd name="T77" fmla="*/ 2147483647 h 1183"/>
              <a:gd name="T78" fmla="*/ 2147483647 w 2975"/>
              <a:gd name="T79" fmla="*/ 2147483647 h 1183"/>
              <a:gd name="T80" fmla="*/ 2147483647 w 2975"/>
              <a:gd name="T81" fmla="*/ 2147483647 h 1183"/>
              <a:gd name="T82" fmla="*/ 2147483647 w 2975"/>
              <a:gd name="T83" fmla="*/ 2147483647 h 1183"/>
              <a:gd name="T84" fmla="*/ 2147483647 w 2975"/>
              <a:gd name="T85" fmla="*/ 2147483647 h 1183"/>
              <a:gd name="T86" fmla="*/ 2147483647 w 2975"/>
              <a:gd name="T87" fmla="*/ 2147483647 h 1183"/>
              <a:gd name="T88" fmla="*/ 2147483647 w 2975"/>
              <a:gd name="T89" fmla="*/ 2147483647 h 1183"/>
              <a:gd name="T90" fmla="*/ 2147483647 w 2975"/>
              <a:gd name="T91" fmla="*/ 2147483647 h 1183"/>
              <a:gd name="T92" fmla="*/ 2147483647 w 2975"/>
              <a:gd name="T93" fmla="*/ 2147483647 h 1183"/>
              <a:gd name="T94" fmla="*/ 2147483647 w 2975"/>
              <a:gd name="T95" fmla="*/ 2147483647 h 1183"/>
              <a:gd name="T96" fmla="*/ 2147483647 w 2975"/>
              <a:gd name="T97" fmla="*/ 2147483647 h 1183"/>
              <a:gd name="T98" fmla="*/ 2147483647 w 2975"/>
              <a:gd name="T99" fmla="*/ 2147483647 h 1183"/>
              <a:gd name="T100" fmla="*/ 2147483647 w 2975"/>
              <a:gd name="T101" fmla="*/ 2147483647 h 118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2975"/>
              <a:gd name="T154" fmla="*/ 0 h 1183"/>
              <a:gd name="T155" fmla="*/ 2975 w 2975"/>
              <a:gd name="T156" fmla="*/ 1183 h 1183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2975" h="1183">
                <a:moveTo>
                  <a:pt x="0" y="0"/>
                </a:moveTo>
                <a:lnTo>
                  <a:pt x="5" y="0"/>
                </a:lnTo>
                <a:lnTo>
                  <a:pt x="5" y="17"/>
                </a:lnTo>
                <a:lnTo>
                  <a:pt x="10" y="17"/>
                </a:lnTo>
                <a:lnTo>
                  <a:pt x="10" y="36"/>
                </a:lnTo>
                <a:lnTo>
                  <a:pt x="12" y="36"/>
                </a:lnTo>
                <a:lnTo>
                  <a:pt x="12" y="54"/>
                </a:lnTo>
                <a:lnTo>
                  <a:pt x="13" y="54"/>
                </a:lnTo>
                <a:lnTo>
                  <a:pt x="13" y="72"/>
                </a:lnTo>
                <a:lnTo>
                  <a:pt x="25" y="72"/>
                </a:lnTo>
                <a:lnTo>
                  <a:pt x="25" y="108"/>
                </a:lnTo>
                <a:lnTo>
                  <a:pt x="29" y="108"/>
                </a:lnTo>
                <a:lnTo>
                  <a:pt x="29" y="127"/>
                </a:lnTo>
                <a:lnTo>
                  <a:pt x="31" y="127"/>
                </a:lnTo>
                <a:lnTo>
                  <a:pt x="31" y="145"/>
                </a:lnTo>
                <a:lnTo>
                  <a:pt x="32" y="145"/>
                </a:lnTo>
                <a:lnTo>
                  <a:pt x="32" y="163"/>
                </a:lnTo>
                <a:lnTo>
                  <a:pt x="39" y="163"/>
                </a:lnTo>
                <a:lnTo>
                  <a:pt x="39" y="181"/>
                </a:lnTo>
                <a:lnTo>
                  <a:pt x="41" y="181"/>
                </a:lnTo>
                <a:lnTo>
                  <a:pt x="41" y="217"/>
                </a:lnTo>
                <a:lnTo>
                  <a:pt x="46" y="217"/>
                </a:lnTo>
                <a:lnTo>
                  <a:pt x="46" y="235"/>
                </a:lnTo>
                <a:lnTo>
                  <a:pt x="53" y="235"/>
                </a:lnTo>
                <a:lnTo>
                  <a:pt x="53" y="254"/>
                </a:lnTo>
                <a:lnTo>
                  <a:pt x="65" y="254"/>
                </a:lnTo>
                <a:lnTo>
                  <a:pt x="65" y="272"/>
                </a:lnTo>
                <a:lnTo>
                  <a:pt x="68" y="272"/>
                </a:lnTo>
                <a:lnTo>
                  <a:pt x="68" y="290"/>
                </a:lnTo>
                <a:lnTo>
                  <a:pt x="89" y="290"/>
                </a:lnTo>
                <a:lnTo>
                  <a:pt x="89" y="308"/>
                </a:lnTo>
                <a:lnTo>
                  <a:pt x="104" y="308"/>
                </a:lnTo>
                <a:lnTo>
                  <a:pt x="104" y="345"/>
                </a:lnTo>
                <a:lnTo>
                  <a:pt x="110" y="345"/>
                </a:lnTo>
                <a:lnTo>
                  <a:pt x="110" y="364"/>
                </a:lnTo>
                <a:lnTo>
                  <a:pt x="113" y="364"/>
                </a:lnTo>
                <a:lnTo>
                  <a:pt x="113" y="383"/>
                </a:lnTo>
                <a:lnTo>
                  <a:pt x="120" y="383"/>
                </a:lnTo>
                <a:lnTo>
                  <a:pt x="120" y="402"/>
                </a:lnTo>
                <a:lnTo>
                  <a:pt x="122" y="402"/>
                </a:lnTo>
                <a:lnTo>
                  <a:pt x="122" y="440"/>
                </a:lnTo>
                <a:lnTo>
                  <a:pt x="123" y="440"/>
                </a:lnTo>
                <a:lnTo>
                  <a:pt x="123" y="460"/>
                </a:lnTo>
                <a:lnTo>
                  <a:pt x="130" y="460"/>
                </a:lnTo>
                <a:lnTo>
                  <a:pt x="130" y="478"/>
                </a:lnTo>
                <a:lnTo>
                  <a:pt x="140" y="478"/>
                </a:lnTo>
                <a:lnTo>
                  <a:pt x="140" y="498"/>
                </a:lnTo>
                <a:lnTo>
                  <a:pt x="154" y="498"/>
                </a:lnTo>
                <a:lnTo>
                  <a:pt x="154" y="515"/>
                </a:lnTo>
                <a:lnTo>
                  <a:pt x="156" y="515"/>
                </a:lnTo>
                <a:lnTo>
                  <a:pt x="156" y="555"/>
                </a:lnTo>
                <a:lnTo>
                  <a:pt x="171" y="555"/>
                </a:lnTo>
                <a:lnTo>
                  <a:pt x="171" y="575"/>
                </a:lnTo>
                <a:lnTo>
                  <a:pt x="180" y="575"/>
                </a:lnTo>
                <a:lnTo>
                  <a:pt x="180" y="594"/>
                </a:lnTo>
                <a:lnTo>
                  <a:pt x="182" y="594"/>
                </a:lnTo>
                <a:lnTo>
                  <a:pt x="182" y="613"/>
                </a:lnTo>
                <a:lnTo>
                  <a:pt x="187" y="613"/>
                </a:lnTo>
                <a:lnTo>
                  <a:pt x="187" y="653"/>
                </a:lnTo>
                <a:lnTo>
                  <a:pt x="209" y="653"/>
                </a:lnTo>
                <a:lnTo>
                  <a:pt x="209" y="672"/>
                </a:lnTo>
                <a:lnTo>
                  <a:pt x="254" y="672"/>
                </a:lnTo>
                <a:lnTo>
                  <a:pt x="254" y="692"/>
                </a:lnTo>
                <a:lnTo>
                  <a:pt x="271" y="692"/>
                </a:lnTo>
                <a:lnTo>
                  <a:pt x="271" y="711"/>
                </a:lnTo>
                <a:lnTo>
                  <a:pt x="274" y="711"/>
                </a:lnTo>
                <a:lnTo>
                  <a:pt x="274" y="730"/>
                </a:lnTo>
                <a:lnTo>
                  <a:pt x="278" y="730"/>
                </a:lnTo>
                <a:lnTo>
                  <a:pt x="278" y="750"/>
                </a:lnTo>
                <a:lnTo>
                  <a:pt x="305" y="750"/>
                </a:lnTo>
                <a:lnTo>
                  <a:pt x="305" y="769"/>
                </a:lnTo>
                <a:lnTo>
                  <a:pt x="329" y="769"/>
                </a:lnTo>
                <a:lnTo>
                  <a:pt x="329" y="790"/>
                </a:lnTo>
                <a:lnTo>
                  <a:pt x="331" y="790"/>
                </a:lnTo>
                <a:lnTo>
                  <a:pt x="331" y="809"/>
                </a:lnTo>
                <a:lnTo>
                  <a:pt x="355" y="809"/>
                </a:lnTo>
                <a:lnTo>
                  <a:pt x="355" y="829"/>
                </a:lnTo>
                <a:lnTo>
                  <a:pt x="523" y="829"/>
                </a:lnTo>
                <a:lnTo>
                  <a:pt x="523" y="850"/>
                </a:lnTo>
                <a:lnTo>
                  <a:pt x="659" y="850"/>
                </a:lnTo>
                <a:lnTo>
                  <a:pt x="659" y="872"/>
                </a:lnTo>
                <a:lnTo>
                  <a:pt x="795" y="872"/>
                </a:lnTo>
                <a:lnTo>
                  <a:pt x="795" y="895"/>
                </a:lnTo>
                <a:lnTo>
                  <a:pt x="808" y="895"/>
                </a:lnTo>
                <a:lnTo>
                  <a:pt x="968" y="895"/>
                </a:lnTo>
                <a:lnTo>
                  <a:pt x="999" y="895"/>
                </a:lnTo>
                <a:lnTo>
                  <a:pt x="999" y="922"/>
                </a:lnTo>
                <a:lnTo>
                  <a:pt x="1059" y="922"/>
                </a:lnTo>
                <a:lnTo>
                  <a:pt x="1272" y="922"/>
                </a:lnTo>
                <a:lnTo>
                  <a:pt x="1298" y="922"/>
                </a:lnTo>
                <a:lnTo>
                  <a:pt x="1298" y="963"/>
                </a:lnTo>
                <a:lnTo>
                  <a:pt x="1455" y="963"/>
                </a:lnTo>
                <a:lnTo>
                  <a:pt x="1455" y="1013"/>
                </a:lnTo>
                <a:lnTo>
                  <a:pt x="1667" y="1013"/>
                </a:lnTo>
                <a:lnTo>
                  <a:pt x="1667" y="1068"/>
                </a:lnTo>
                <a:lnTo>
                  <a:pt x="1703" y="1068"/>
                </a:lnTo>
                <a:lnTo>
                  <a:pt x="1835" y="1068"/>
                </a:lnTo>
                <a:lnTo>
                  <a:pt x="1893" y="1068"/>
                </a:lnTo>
                <a:lnTo>
                  <a:pt x="1893" y="1183"/>
                </a:lnTo>
                <a:lnTo>
                  <a:pt x="2975" y="1183"/>
                </a:lnTo>
              </a:path>
            </a:pathLst>
          </a:custGeom>
          <a:noFill/>
          <a:ln w="2857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2" name="TextBox 2"/>
          <p:cNvSpPr txBox="1">
            <a:spLocks noChangeArrowheads="1"/>
          </p:cNvSpPr>
          <p:nvPr/>
        </p:nvSpPr>
        <p:spPr bwMode="auto">
          <a:xfrm>
            <a:off x="-5670" y="6599386"/>
            <a:ext cx="81645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CIBMTR</a:t>
            </a:r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, Center for International Blood and Marrow Transplant Research; HLA, human leukocyte antigen; </a:t>
            </a:r>
            <a:r>
              <a:rPr lang="en-US" sz="10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URD</a:t>
            </a:r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, unrelated donor</a:t>
            </a:r>
            <a:r>
              <a:rPr lang="en-US" sz="10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.</a:t>
            </a:r>
            <a:endParaRPr lang="en-US" sz="1000" b="1" dirty="0">
              <a:solidFill>
                <a:schemeClr val="bg1"/>
              </a:solidFill>
              <a:latin typeface="Arial Narrow" panose="020B0606020202030204" pitchFamily="34" charset="0"/>
              <a:ea typeface="ＭＳ Ｐゴシック"/>
              <a:cs typeface="Arial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105850" y="6594090"/>
            <a:ext cx="20120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  <a:ea typeface="ＭＳ Ｐゴシック"/>
                <a:cs typeface="Arial" charset="0"/>
              </a:rPr>
              <a:t>Gupta V, et al. BBMT, 2014 </a:t>
            </a:r>
            <a:r>
              <a:rPr lang="en-US" sz="1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;20:89-97.</a:t>
            </a:r>
            <a:endParaRPr lang="en-US" sz="1000" b="1" dirty="0">
              <a:solidFill>
                <a:schemeClr val="bg1"/>
              </a:solidFill>
              <a:latin typeface="Arial Narrow" panose="020B0606020202030204" pitchFamily="34" charset="0"/>
              <a:ea typeface="ＭＳ Ｐゴシック"/>
              <a:cs typeface="Arial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209382" y="6136636"/>
            <a:ext cx="7589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Cohort: 12</a:t>
            </a:r>
            <a:r>
              <a:rPr lang="en-US" sz="1200" dirty="0">
                <a:solidFill>
                  <a:schemeClr val="bg1"/>
                </a:solidFill>
              </a:rPr>
              <a:t>% </a:t>
            </a:r>
            <a:r>
              <a:rPr lang="en-US" sz="1200" dirty="0" smtClean="0">
                <a:solidFill>
                  <a:schemeClr val="bg1"/>
                </a:solidFill>
              </a:rPr>
              <a:t>low-, </a:t>
            </a:r>
            <a:r>
              <a:rPr lang="en-US" sz="1200" dirty="0">
                <a:solidFill>
                  <a:schemeClr val="bg1"/>
                </a:solidFill>
              </a:rPr>
              <a:t>49% intermediate-1, 37% intermediate-2, and 1% </a:t>
            </a:r>
            <a:r>
              <a:rPr lang="en-US" sz="1200" dirty="0" smtClean="0">
                <a:solidFill>
                  <a:schemeClr val="bg1"/>
                </a:solidFill>
              </a:rPr>
              <a:t>high-risk MF patients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4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1313</Words>
  <Application>Microsoft Office PowerPoint</Application>
  <PresentationFormat>On-screen Show (4:3)</PresentationFormat>
  <Paragraphs>317</Paragraphs>
  <Slides>18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Chart</vt:lpstr>
      <vt:lpstr>Which Myelofibrosis Patients are Candidates for Upfront Stem Cell Transplantation?</vt:lpstr>
      <vt:lpstr>PowerPoint Presentation</vt:lpstr>
      <vt:lpstr>Who are the candidates for transplantation for Myelofibrosis in 2015?</vt:lpstr>
      <vt:lpstr>PowerPoint Presentation</vt:lpstr>
      <vt:lpstr>Case Study </vt:lpstr>
      <vt:lpstr>PowerPoint Presentation</vt:lpstr>
      <vt:lpstr>PowerPoint Presentation</vt:lpstr>
      <vt:lpstr>PowerPoint Presentation</vt:lpstr>
      <vt:lpstr>PowerPoint Presentation</vt:lpstr>
      <vt:lpstr>Various time points of using HCT in the management of Myelofibrosis </vt:lpstr>
      <vt:lpstr>Outcomes of HCT in MF according to response to JAK inhibitor therapy    (Shanavas et al, EHA, 2015)</vt:lpstr>
      <vt:lpstr>PowerPoint Presentation</vt:lpstr>
      <vt:lpstr>PowerPoint Presentation</vt:lpstr>
      <vt:lpstr>Current published experience of combined approach of JAK inhibitors in transplant protocols</vt:lpstr>
      <vt:lpstr>PowerPoint Presentation</vt:lpstr>
      <vt:lpstr>PowerPoint Presentation</vt:lpstr>
      <vt:lpstr>Conclusions</vt:lpstr>
      <vt:lpstr>THANK YOU!! Any Questions?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Bufanio</dc:creator>
  <cp:lastModifiedBy>Gupta, Vikas</cp:lastModifiedBy>
  <cp:revision>86</cp:revision>
  <dcterms:created xsi:type="dcterms:W3CDTF">2013-02-11T04:53:59Z</dcterms:created>
  <dcterms:modified xsi:type="dcterms:W3CDTF">2015-10-20T14:03:53Z</dcterms:modified>
</cp:coreProperties>
</file>